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еизвестный пользователь1" initials="Неизвестный пользователь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404" autoAdjust="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24T18:39:24.246" idx="1">
    <p:pos x="6436" y="1496"/>
    <p:text>вот это я что-то не очень поняла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7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5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361B24-7FF0-483E-8C4C-5EAA8254A008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1100051" y="941696"/>
            <a:ext cx="10058400" cy="2497540"/>
          </a:xfrm>
        </p:spPr>
        <p:txBody>
          <a:bodyPr>
            <a:normAutofit/>
          </a:bodyPr>
          <a:lstStyle/>
          <a:p>
            <a:r>
              <a:rPr lang="ru-RU" sz="6000" dirty="0"/>
              <a:t>Образовательная программа дошкольного образования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4742" y="4523859"/>
            <a:ext cx="10749018" cy="1835998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70000"/>
              </a:lnSpc>
            </a:pP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 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п. Пробуждение» </a:t>
            </a:r>
            <a:endParaRPr lang="ru-RU" sz="6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ЭНГЕЛЬССКОГО 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 </a:t>
            </a:r>
            <a:r>
              <a:rPr lang="ru-RU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САРАТОВСКОЙ 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endParaRPr lang="ru-RU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</a:t>
            </a:r>
            <a:r>
              <a:rPr lang="ru-RU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</a:p>
        </p:txBody>
      </p:sp>
    </p:spTree>
    <p:extLst>
      <p:ext uri="{BB962C8B-B14F-4D97-AF65-F5344CB8AC3E}">
        <p14:creationId xmlns:p14="http://schemas.microsoft.com/office/powerpoint/2010/main" val="22765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Основные практические формы взаимодействия с семьей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80311" y="1915038"/>
            <a:ext cx="2477193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/>
              <a:t>Этапы</a:t>
            </a:r>
          </a:p>
        </p:txBody>
      </p:sp>
      <p:sp>
        <p:nvSpPr>
          <p:cNvPr id="5" name="Стрелка вниз 4"/>
          <p:cNvSpPr/>
          <p:nvPr/>
        </p:nvSpPr>
        <p:spPr>
          <a:xfrm rot="4185375">
            <a:off x="3769416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255222" y="1995981"/>
            <a:ext cx="2187931" cy="76446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/>
              <a:t>Знакомство с семьей</a:t>
            </a:r>
          </a:p>
          <a:p>
            <a:pPr algn="ctr"/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 rot="1832813">
            <a:off x="4145325" y="2825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3315966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Информирование родителей о ходе образовательной деятельности</a:t>
            </a:r>
          </a:p>
        </p:txBody>
      </p:sp>
      <p:sp>
        <p:nvSpPr>
          <p:cNvPr id="9" name="Стрелка вниз 8"/>
          <p:cNvSpPr/>
          <p:nvPr/>
        </p:nvSpPr>
        <p:spPr>
          <a:xfrm rot="17528944">
            <a:off x="7385399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197926" y="1995981"/>
            <a:ext cx="2562817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smtClean="0"/>
              <a:t>Просвещение </a:t>
            </a:r>
            <a:r>
              <a:rPr lang="ru-RU" sz="2400" dirty="0"/>
              <a:t>родителей</a:t>
            </a:r>
          </a:p>
        </p:txBody>
      </p:sp>
      <p:sp>
        <p:nvSpPr>
          <p:cNvPr id="11" name="Стрелка вниз 10"/>
          <p:cNvSpPr/>
          <p:nvPr/>
        </p:nvSpPr>
        <p:spPr>
          <a:xfrm rot="18918321">
            <a:off x="7039038" y="279959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/>
          <p:cNvSpPr>
            <a:spLocks noGrp="1"/>
          </p:cNvSpPr>
          <p:nvPr>
            <p:ph sz="half" idx="1"/>
          </p:nvPr>
        </p:nvSpPr>
        <p:spPr>
          <a:xfrm>
            <a:off x="6389118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Совместная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1259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328155" y="2395081"/>
            <a:ext cx="4413737" cy="119654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1328156" y="3960155"/>
            <a:ext cx="4413736" cy="1318699"/>
          </a:xfrm>
        </p:spPr>
        <p:txBody>
          <a:bodyPr/>
          <a:lstStyle/>
          <a:p>
            <a:pPr algn="ctr"/>
            <a:r>
              <a:rPr lang="ru-RU" sz="2400" dirty="0"/>
              <a:t>утвержден приказом Минобрнауки России</a:t>
            </a:r>
            <a:br>
              <a:rPr lang="ru-RU" sz="2400" dirty="0"/>
            </a:br>
            <a:r>
              <a:rPr lang="ru-RU" sz="2400" dirty="0"/>
              <a:t>от 17.10.2013 № 1155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376397" y="2395081"/>
            <a:ext cx="4413737" cy="117885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Федеральная образовательная программа дошкольного образования </a:t>
            </a:r>
          </a:p>
        </p:txBody>
      </p:sp>
      <p:sp>
        <p:nvSpPr>
          <p:cNvPr id="8" name="Стрелка вниз 7"/>
          <p:cNvSpPr/>
          <p:nvPr/>
        </p:nvSpPr>
        <p:spPr>
          <a:xfrm rot="3042639">
            <a:off x="3272829" y="1314625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8679439">
            <a:off x="8081640" y="12954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6361933" y="3942467"/>
            <a:ext cx="4328094" cy="13186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/>
              <a:t>утверждена приказом Минпросвещения России</a:t>
            </a:r>
            <a:br>
              <a:rPr lang="ru-RU" sz="2400" dirty="0"/>
            </a:br>
            <a:r>
              <a:rPr lang="ru-RU" sz="2400" dirty="0"/>
              <a:t>от 25.11.2022 № 1028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01A6E14-7C94-BFA7-9762-00BBD32D4C0B}"/>
              </a:ext>
            </a:extLst>
          </p:cNvPr>
          <p:cNvSpPr txBox="1"/>
          <p:nvPr/>
        </p:nvSpPr>
        <p:spPr>
          <a:xfrm>
            <a:off x="910712" y="650475"/>
            <a:ext cx="106385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/>
              <a:t>ОП ДО разработана на основе двух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2182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Организация режима пребывания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274907"/>
          </a:xfrm>
        </p:spPr>
        <p:txBody>
          <a:bodyPr>
            <a:normAutofit/>
          </a:bodyPr>
          <a:lstStyle/>
          <a:p>
            <a:r>
              <a:rPr lang="ru-RU" sz="3000" dirty="0"/>
              <a:t>Режим работы: 12-ти часовое пребывание воспитанников при 5-ти дневной рабочей неделе.</a:t>
            </a:r>
          </a:p>
          <a:p>
            <a:pPr fontAlgn="t"/>
            <a:r>
              <a:rPr lang="ru-RU" sz="3000" dirty="0"/>
              <a:t>Работа по реализации ОП ДО проводится в течение года и делится на два периода:</a:t>
            </a:r>
            <a:br>
              <a:rPr lang="ru-RU" sz="3000" dirty="0"/>
            </a:br>
            <a:r>
              <a:rPr lang="ru-RU" sz="3000" dirty="0"/>
              <a:t>- первый период (с 1 сентября по 31 мая);</a:t>
            </a:r>
            <a:br>
              <a:rPr lang="ru-RU" sz="3000" dirty="0"/>
            </a:br>
            <a:r>
              <a:rPr lang="ru-RU" sz="3000" dirty="0"/>
              <a:t>- второй период (с 1 июня по 31 августа)</a:t>
            </a:r>
          </a:p>
        </p:txBody>
      </p:sp>
    </p:spTree>
    <p:extLst>
      <p:ext uri="{BB962C8B-B14F-4D97-AF65-F5344CB8AC3E}">
        <p14:creationId xmlns:p14="http://schemas.microsoft.com/office/powerpoint/2010/main" val="161090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 ДО включает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2821" y="2847859"/>
            <a:ext cx="361821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/>
              <a:t>Три основных раздела</a:t>
            </a:r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343419" y="2886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202635" y="4520167"/>
            <a:ext cx="10058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Все разделы ОП ДО включают обязательную часть и часть, формируемую участниками образовательных отношений, которые дополняют друг друга.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F049E5-D999-413A-AE8D-196EF42AB601}"/>
              </a:ext>
            </a:extLst>
          </p:cNvPr>
          <p:cNvSpPr txBox="1"/>
          <p:nvPr/>
        </p:nvSpPr>
        <p:spPr>
          <a:xfrm>
            <a:off x="1097280" y="2096038"/>
            <a:ext cx="433733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Целевой раздел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Содержательный раздел 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Организационный раздел</a:t>
            </a:r>
          </a:p>
        </p:txBody>
      </p:sp>
    </p:spTree>
    <p:extLst>
      <p:ext uri="{BB962C8B-B14F-4D97-AF65-F5344CB8AC3E}">
        <p14:creationId xmlns:p14="http://schemas.microsoft.com/office/powerpoint/2010/main" val="190270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Возрастные</a:t>
            </a:r>
            <a:r>
              <a:rPr lang="ru-RU" dirty="0"/>
              <a:t> и иные категории детей, на которых ориентирована ОП ДО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296537" y="1883391"/>
            <a:ext cx="9676263" cy="1528549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 МДОУ «Детский сад п.Пробуждение» Энгельсского муниципального района Саратовской области функционируют 10 </a:t>
            </a:r>
            <a:r>
              <a:rPr lang="ru-RU" sz="2800" dirty="0">
                <a:solidFill>
                  <a:schemeClr val="tx1"/>
                </a:solidFill>
              </a:rPr>
              <a:t>возрастных групп</a:t>
            </a:r>
            <a:endParaRPr lang="ru-RU" sz="2800" dirty="0"/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xmlns="" id="{E0380F52-9D2B-807B-83C4-C4DC9E29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626740"/>
              </p:ext>
            </p:extLst>
          </p:nvPr>
        </p:nvGraphicFramePr>
        <p:xfrm>
          <a:off x="1097279" y="3589360"/>
          <a:ext cx="10253209" cy="2650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868">
                  <a:extLst>
                    <a:ext uri="{9D8B030D-6E8A-4147-A177-3AD203B41FA5}">
                      <a16:colId xmlns:a16="http://schemas.microsoft.com/office/drawing/2014/main" xmlns="" val="2214394451"/>
                    </a:ext>
                  </a:extLst>
                </a:gridCol>
                <a:gridCol w="1708868">
                  <a:extLst>
                    <a:ext uri="{9D8B030D-6E8A-4147-A177-3AD203B41FA5}">
                      <a16:colId xmlns:a16="http://schemas.microsoft.com/office/drawing/2014/main" xmlns="" val="3617615959"/>
                    </a:ext>
                  </a:extLst>
                </a:gridCol>
                <a:gridCol w="1718088">
                  <a:extLst>
                    <a:ext uri="{9D8B030D-6E8A-4147-A177-3AD203B41FA5}">
                      <a16:colId xmlns:a16="http://schemas.microsoft.com/office/drawing/2014/main" xmlns="" val="3327396641"/>
                    </a:ext>
                  </a:extLst>
                </a:gridCol>
                <a:gridCol w="1699649">
                  <a:extLst>
                    <a:ext uri="{9D8B030D-6E8A-4147-A177-3AD203B41FA5}">
                      <a16:colId xmlns:a16="http://schemas.microsoft.com/office/drawing/2014/main" xmlns="" val="2531132373"/>
                    </a:ext>
                  </a:extLst>
                </a:gridCol>
                <a:gridCol w="1708868">
                  <a:extLst>
                    <a:ext uri="{9D8B030D-6E8A-4147-A177-3AD203B41FA5}">
                      <a16:colId xmlns:a16="http://schemas.microsoft.com/office/drawing/2014/main" xmlns="" val="195517292"/>
                    </a:ext>
                  </a:extLst>
                </a:gridCol>
                <a:gridCol w="1708868">
                  <a:extLst>
                    <a:ext uri="{9D8B030D-6E8A-4147-A177-3AD203B41FA5}">
                      <a16:colId xmlns:a16="http://schemas.microsoft.com/office/drawing/2014/main" xmlns="" val="576856533"/>
                    </a:ext>
                  </a:extLst>
                </a:gridCol>
              </a:tblGrid>
              <a:tr h="1108840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Возрастная категория группы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раннего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(2–3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младшего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(3–4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среднего возраста (4–5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старшего возраста (5–6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подготовительная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(6–7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xmlns="" val="4030100499"/>
                  </a:ext>
                </a:extLst>
              </a:tr>
              <a:tr h="839883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Количество возрастных групп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 smtClean="0">
                          <a:effectLst/>
                        </a:rPr>
                        <a:t>3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 smtClean="0">
                          <a:effectLst/>
                        </a:rPr>
                        <a:t>2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 smtClean="0">
                          <a:effectLst/>
                        </a:rPr>
                        <a:t>1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 smtClean="0">
                          <a:effectLst/>
                        </a:rPr>
                        <a:t>2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xmlns="" val="4189465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08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Соотношение частей ОП ДО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46908" y="1845735"/>
            <a:ext cx="4348821" cy="1670549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Обязательная часть Программы разработана в соответствии с ФГОС ДО и оформлена в виде ссылок на ФОП ДО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2404839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Часть, формируемая участниками образовательных отношений, представлена парциальными и авторскими программами, которые отражают специфику национальных, социокультурных и региональных условий</a:t>
            </a:r>
          </a:p>
        </p:txBody>
      </p:sp>
      <p:sp>
        <p:nvSpPr>
          <p:cNvPr id="7" name="Стрелка вправо 6"/>
          <p:cNvSpPr/>
          <p:nvPr/>
        </p:nvSpPr>
        <p:spPr>
          <a:xfrm rot="16200000">
            <a:off x="1287226" y="3598164"/>
            <a:ext cx="648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1629294" y="4463780"/>
            <a:ext cx="3815543" cy="8729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менее 60% от общего объема программы</a:t>
            </a:r>
          </a:p>
          <a:p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6510252" y="4464382"/>
            <a:ext cx="6954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6918960" y="5162821"/>
            <a:ext cx="3815543" cy="8627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более 40 % от общего объема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2097157"/>
            <a:ext cx="10432113" cy="3965713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solidFill>
                  <a:schemeClr val="accent1"/>
                </a:solidFill>
              </a:rPr>
              <a:t>Основная цель</a:t>
            </a:r>
            <a:r>
              <a:rPr lang="ru-RU" sz="3000" dirty="0">
                <a:solidFill>
                  <a:schemeClr val="accent1"/>
                </a:solidFill>
              </a:rPr>
              <a:t> </a:t>
            </a:r>
            <a:r>
              <a:rPr lang="ru-RU" sz="3000" dirty="0"/>
              <a:t>взаимодействия педагогов с семьей –  обеспечить: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психолого-педагогическую поддержку семьи и повышение компетентности родителей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единства подходов к воспитанию и обучению детей в условиях ДОО и семьи;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повышение воспитательного потенциала семьи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3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chemeClr val="accent1"/>
                </a:solidFill>
              </a:rPr>
              <a:t>принципы</a:t>
            </a:r>
            <a:r>
              <a:rPr lang="ru-RU" sz="2800" dirty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приоритет семьи в воспитании, обучении и развитии ребенка;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открытость;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взаимное доверие, уважение и доброжелательность во взаимоотношениях педагогов и родителей;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индивидуально-дифференцированный подход к каждой семье;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 err="1"/>
              <a:t>возрастосообразность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9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Направления работы с семьями </a:t>
            </a:r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122137" y="3690498"/>
            <a:ext cx="3177778" cy="12094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Диагностико</a:t>
            </a:r>
            <a:r>
              <a:rPr lang="ru-RU" sz="2800" dirty="0"/>
              <a:t>-аналитическое направление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468710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453759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Просветительское направление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04971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Консультационное направление</a:t>
            </a:r>
          </a:p>
        </p:txBody>
      </p:sp>
      <p:sp>
        <p:nvSpPr>
          <p:cNvPr id="12" name="Стрелка вниз 6">
            <a:extLst>
              <a:ext uri="{FF2B5EF4-FFF2-40B4-BE49-F238E27FC236}">
                <a16:creationId xmlns:a16="http://schemas.microsoft.com/office/drawing/2014/main" xmlns="" id="{DE3A1961-7BAF-7EF0-3CF4-1BB5BE1EC015}"/>
              </a:ext>
            </a:extLst>
          </p:cNvPr>
          <p:cNvSpPr/>
          <p:nvPr/>
        </p:nvSpPr>
        <p:spPr>
          <a:xfrm>
            <a:off x="5824294" y="25161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3" name="Стрелка вниз 6">
            <a:extLst>
              <a:ext uri="{FF2B5EF4-FFF2-40B4-BE49-F238E27FC236}">
                <a16:creationId xmlns:a16="http://schemas.microsoft.com/office/drawing/2014/main" xmlns="" id="{3E7F79E0-B27E-3FCA-77E4-DA83714F5338}"/>
              </a:ext>
            </a:extLst>
          </p:cNvPr>
          <p:cNvSpPr/>
          <p:nvPr/>
        </p:nvSpPr>
        <p:spPr>
          <a:xfrm>
            <a:off x="9310144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28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334</TotalTime>
  <Words>305</Words>
  <Application>Microsoft Office PowerPoint</Application>
  <PresentationFormat>Широкоэкранный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</vt:lpstr>
      <vt:lpstr>Тема Office</vt:lpstr>
      <vt:lpstr>Образовательная программа дошкольного образования </vt:lpstr>
      <vt:lpstr>Презентация PowerPoint</vt:lpstr>
      <vt:lpstr>Организация режима пребывания детей</vt:lpstr>
      <vt:lpstr>ОП ДО включает</vt:lpstr>
      <vt:lpstr>Возрастные и иные категории детей, на которых ориентирована ОП ДО</vt:lpstr>
      <vt:lpstr>Соотношение частей ОП ДО </vt:lpstr>
      <vt:lpstr>Взаимодействие педагогического коллектива с семьями воспитанников</vt:lpstr>
      <vt:lpstr>Взаимодействие педагогического коллектива с семьями воспитанников ДОО</vt:lpstr>
      <vt:lpstr>Направления работы с семьями </vt:lpstr>
      <vt:lpstr>Основные практические формы взаимодействия с семьей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</dc:title>
  <dc:creator>Менькова Нина Николаевна</dc:creator>
  <cp:lastModifiedBy>екатерина</cp:lastModifiedBy>
  <cp:revision>16</cp:revision>
  <dcterms:created xsi:type="dcterms:W3CDTF">2023-05-23T07:08:07Z</dcterms:created>
  <dcterms:modified xsi:type="dcterms:W3CDTF">2023-11-30T05:27:36Z</dcterms:modified>
</cp:coreProperties>
</file>