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61" r:id="rId7"/>
    <p:sldId id="263" r:id="rId8"/>
    <p:sldId id="262" r:id="rId9"/>
    <p:sldId id="260" r:id="rId10"/>
    <p:sldId id="259" r:id="rId11"/>
    <p:sldId id="267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8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84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90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38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0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12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21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2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01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08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0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85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2602-B925-493A-8D79-57549F777D3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F524-FE79-405B-A991-8A05430A8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1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1" y="270228"/>
            <a:ext cx="11665888" cy="6297549"/>
          </a:xfr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2353586" y="1311965"/>
            <a:ext cx="7283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коммуникативных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для формирования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общения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2945" y="3620288"/>
            <a:ext cx="688908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Данилова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Петровна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23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349222"/>
            <a:ext cx="11239499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</a:t>
            </a:r>
            <a:br>
              <a:rPr lang="ru-RU" sz="36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</a:t>
            </a: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Игровые </a:t>
            </a: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методики для развития </a:t>
            </a: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у </a:t>
            </a: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детей умения вести себя в конфликтной ситуации:</a:t>
            </a:r>
            <a:b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B8088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49" y="1825625"/>
            <a:ext cx="11877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«Коврик мира»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садятся спиной друг к другу. Их задача – договориться о чем-нибудь или рассказать что-нибудь друг другу. Лучше, если тему для разговора придумают сами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«ЗЛЫЕ—ДОБРЫЕ КОШКИ» (снятие общей агрессии 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образовать большой круг, в центре которого на полу лежит физкультурный обруч. Это «волшебный круг», в котором будут совершаться «превращения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Ребенок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внутрь обруча и по сигналу ведущего (хлопок в ладоши, звук колокольчика, звук свистка) превращается в злющую-презлющую кошку: шипит и царапается. При этом из «волшебного круга» выходить нельзя.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2" b="89940" l="0" r="100000">
                        <a14:foregroundMark x1="5488" y1="22736" x2="10402" y2="71429"/>
                        <a14:foregroundMark x1="22144" y1="33803" x2="23740" y2="72837"/>
                        <a14:foregroundMark x1="34844" y1="18913" x2="41544" y2="74447"/>
                        <a14:foregroundMark x1="51819" y1="36217" x2="52202" y2="40443"/>
                        <a14:foregroundMark x1="45501" y1="36419" x2="43778" y2="40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98" y="1306434"/>
            <a:ext cx="4340003" cy="13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096" y="365125"/>
            <a:ext cx="924670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backgroundMark x1="33690" y1="80000" x2="52440" y2="99905"/>
                        <a14:backgroundMark x1="36310" y1="77143" x2="25357" y2="91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1899"/>
          <a:stretch/>
        </p:blipFill>
        <p:spPr>
          <a:xfrm>
            <a:off x="1" y="691763"/>
            <a:ext cx="1924216" cy="5829658"/>
          </a:xfrm>
        </p:spPr>
      </p:pic>
      <p:sp>
        <p:nvSpPr>
          <p:cNvPr id="5" name="Прямоугольник 4"/>
          <p:cNvSpPr/>
          <p:nvPr/>
        </p:nvSpPr>
        <p:spPr>
          <a:xfrm>
            <a:off x="1571625" y="365125"/>
            <a:ext cx="10039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BD0D9"/>
              </a:buClr>
              <a:buSzPct val="95000"/>
            </a:pP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Игровые методики </a:t>
            </a: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совершенствование умения </a:t>
            </a:r>
            <a:endParaRPr lang="ru-RU" sz="4000" b="1" dirty="0" smtClean="0">
              <a:solidFill>
                <a:srgbClr val="B8088A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BD0D9"/>
              </a:buClr>
              <a:buSzPct val="95000"/>
            </a:pP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детей  ясно </a:t>
            </a: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четко произносить слова.   </a:t>
            </a:r>
            <a:endParaRPr lang="ru-RU" sz="3600" b="1" dirty="0">
              <a:solidFill>
                <a:srgbClr val="B8088A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3075" y="1720840"/>
            <a:ext cx="100679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показать, как бушует море, каким голосом говорит Баба Яга, Золушка и другие сказочные персонажи.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Произнести знакомое четверостишие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можно делать шёпотом, максимально громко, как робот, со скоростью пулемётной очереди, грустно, радостно, удивлённо, безразлично.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«Испорченный телефон»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цепочке передают на ухо друг другу какое-нибудь слово. Последний должен назвать это слово вслух. Затем ребята выясняют, какое слово должны были передать, где «телефон» испортился.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19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62" y="349222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</a:t>
            </a:r>
            <a:endParaRPr lang="ru-RU" sz="3600" dirty="0">
              <a:solidFill>
                <a:srgbClr val="FF33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409700"/>
            <a:ext cx="11430341" cy="4767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Детям предлагается разыграть ряд ситуаций: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девочки поссорились –помири их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хочется поиграть в ту же игрушку, что и у одного из ребят твоей группы – попроси его.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очень обидел своего друга – попробуй попросить у него прощения, помириться с ним.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играют, у одного ребёнка нет игрушки – поделись с ним.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плачет – успокой его.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не получается завязать шнурок на ботинке – попроси товарища помочь тебе.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играют, у одного ребёнка нет игрушки – поделись с ним.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плачет – успокой его.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не получается завязать шнурок на ботинке – попроси товарища помочь тебе.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тебе пришли гости – познакомь их с родителями, покажи свою комнату и свои игрушки.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2" b="89940" l="0" r="100000">
                        <a14:foregroundMark x1="5488" y1="22736" x2="10402" y2="71429"/>
                        <a14:foregroundMark x1="22144" y1="33803" x2="23740" y2="72837"/>
                        <a14:foregroundMark x1="34844" y1="18913" x2="41544" y2="74447"/>
                        <a14:foregroundMark x1="51819" y1="36217" x2="52202" y2="40443"/>
                        <a14:foregroundMark x1="45501" y1="36419" x2="43778" y2="40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507">
            <a:off x="7385924" y="985033"/>
            <a:ext cx="4336066" cy="1375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1650" y="185654"/>
            <a:ext cx="14339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Игровые методики для </a:t>
            </a: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совершенствования </a:t>
            </a:r>
          </a:p>
          <a:p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коммуникативных </a:t>
            </a: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умений у детей</a:t>
            </a:r>
            <a:endParaRPr lang="ru-RU" sz="4000" b="1" dirty="0">
              <a:solidFill>
                <a:srgbClr val="B8088A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7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backgroundMark x1="33690" y1="80000" x2="52440" y2="99905"/>
                        <a14:backgroundMark x1="36310" y1="77143" x2="25357" y2="91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1899"/>
          <a:stretch/>
        </p:blipFill>
        <p:spPr>
          <a:xfrm>
            <a:off x="85643" y="0"/>
            <a:ext cx="1924216" cy="6762750"/>
          </a:xfrm>
        </p:spPr>
      </p:pic>
      <p:sp>
        <p:nvSpPr>
          <p:cNvPr id="5" name="Прямоугольник 4"/>
          <p:cNvSpPr/>
          <p:nvPr/>
        </p:nvSpPr>
        <p:spPr>
          <a:xfrm>
            <a:off x="1571625" y="365125"/>
            <a:ext cx="10039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BD0D9"/>
              </a:buClr>
              <a:buSzPct val="95000"/>
            </a:pP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B8088A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8299" y="365125"/>
            <a:ext cx="10353675" cy="17018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Продолжая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мир через правила общения, дети становятся более инициативными, энергичными, в целом оптимистично настроенными.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которому удалось научиться общению, формируется и развивается положительное восприятие себя как личности. В процессе общения усваивается опыт, накапливаются знания и представления, формируются практические умения и навыки, вырабатываются взгляды и убеждения, духовные потребности, эстетические чувства, складывается характер.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развиваем их коммуникативные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умения.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45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4" l="9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08"/>
          <a:stretch/>
        </p:blipFill>
        <p:spPr>
          <a:xfrm>
            <a:off x="9833267" y="-133004"/>
            <a:ext cx="2176695" cy="6595281"/>
          </a:xfrm>
        </p:spPr>
      </p:pic>
      <p:sp>
        <p:nvSpPr>
          <p:cNvPr id="5" name="Прямоугольник 4"/>
          <p:cNvSpPr/>
          <p:nvPr/>
        </p:nvSpPr>
        <p:spPr>
          <a:xfrm>
            <a:off x="457199" y="1720840"/>
            <a:ext cx="102532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Абрамова, Н., Кормилица, В. К проблеме активизирующего общения взрослого и ребенка в игре // Дошкольное воспитание. - 2016. - № 3. - С. 30 - 32.</a:t>
            </a:r>
          </a:p>
          <a:p>
            <a:pPr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Абульханова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К.А. Деятельность и психология личности. -М.: Наука, 2013. -335с.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Аванесова, В.Н. Дидактические игры и упражнения в самостоятельной деятельности детей. - В кн. Сенсорное воспитание в детском саду. - М., 2015. - С. 159- 169.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79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2" b="100000" l="0" r="99766">
                        <a14:foregroundMark x1="24648" y1="10875" x2="31875" y2="9721"/>
                        <a14:foregroundMark x1="24648" y1="14520" x2="27813" y2="13791"/>
                        <a14:foregroundMark x1="9883" y1="90462" x2="10938" y2="94471"/>
                        <a14:foregroundMark x1="88555" y1="86209" x2="88984" y2="95504"/>
                        <a14:foregroundMark x1="22969" y1="14520" x2="23750" y2="17254"/>
                        <a14:foregroundMark x1="7070" y1="38578" x2="7070" y2="38578"/>
                        <a14:foregroundMark x1="17852" y1="17861" x2="17266" y2="20595"/>
                        <a14:foregroundMark x1="20508" y1="17132" x2="23672" y2="21932"/>
                        <a14:foregroundMark x1="45820" y1="17436" x2="48438" y2="19866"/>
                        <a14:foregroundMark x1="64141" y1="14399" x2="61797" y2="18287"/>
                        <a14:foregroundMark x1="81016" y1="20049" x2="82969" y2="24241"/>
                        <a14:foregroundMark x1="92695" y1="53220" x2="92773" y2="56987"/>
                        <a14:foregroundMark x1="95781" y1="29708" x2="91328" y2="32078"/>
                        <a14:foregroundMark x1="95703" y1="84933" x2="95703" y2="84933"/>
                        <a14:foregroundMark x1="94961" y1="84083" x2="96445" y2="83475"/>
                        <a14:foregroundMark x1="1875" y1="80559" x2="7148" y2="80316"/>
                        <a14:foregroundMark x1="2344" y1="56804" x2="4141" y2="58566"/>
                        <a14:foregroundMark x1="7383" y1="38700" x2="6172" y2="38275"/>
                        <a14:backgroundMark x1="23047" y1="39307" x2="33320" y2="46537"/>
                        <a14:backgroundMark x1="21484" y1="37242" x2="44023" y2="43499"/>
                        <a14:backgroundMark x1="51914" y1="40583" x2="70156" y2="71324"/>
                        <a14:backgroundMark x1="51992" y1="69016" x2="74297" y2="48724"/>
                        <a14:backgroundMark x1="56055" y1="44775" x2="72734" y2="45687"/>
                        <a14:backgroundMark x1="51484" y1="51762" x2="80859" y2="52916"/>
                        <a14:backgroundMark x1="51172" y1="55650" x2="79336" y2="59721"/>
                        <a14:backgroundMark x1="19219" y1="41920" x2="23516" y2="42467"/>
                        <a14:backgroundMark x1="21250" y1="79283" x2="40703" y2="78676"/>
                        <a14:backgroundMark x1="55625" y1="69866" x2="67969" y2="70292"/>
                        <a14:backgroundMark x1="70156" y1="66221" x2="79961" y2="66221"/>
                        <a14:backgroundMark x1="67383" y1="62637" x2="79492" y2="61908"/>
                        <a14:backgroundMark x1="71875" y1="56379" x2="78164" y2="55954"/>
                        <a14:backgroundMark x1="50781" y1="42041" x2="53359" y2="41495"/>
                        <a14:backgroundMark x1="50781" y1="49028" x2="55078" y2="49696"/>
                        <a14:backgroundMark x1="50703" y1="59417" x2="58008" y2="58991"/>
                        <a14:backgroundMark x1="51328" y1="62880" x2="57422" y2="61908"/>
                        <a14:backgroundMark x1="60977" y1="48724" x2="68047" y2="48420"/>
                        <a14:backgroundMark x1="74844" y1="45808" x2="77305" y2="45930"/>
                        <a14:backgroundMark x1="50195" y1="45079" x2="52617" y2="45930"/>
                        <a14:backgroundMark x1="34219" y1="46112" x2="36758" y2="46112"/>
                        <a14:backgroundMark x1="24180" y1="46416" x2="26289" y2="46416"/>
                        <a14:backgroundMark x1="51094" y1="65796" x2="51406" y2="69563"/>
                        <a14:backgroundMark x1="40000" y1="37849" x2="35859" y2="37242"/>
                        <a14:backgroundMark x1="19375" y1="22053" x2="21328" y2="25516"/>
                        <a14:backgroundMark x1="33398" y1="14824" x2="34297" y2="21628"/>
                        <a14:backgroundMark x1="18672" y1="35662" x2="40781" y2="50000"/>
                        <a14:backgroundMark x1="38203" y1="34933" x2="17422" y2="45504"/>
                        <a14:backgroundMark x1="19883" y1="45383" x2="27344" y2="46233"/>
                        <a14:backgroundMark x1="20039" y1="38700" x2="22617" y2="39004"/>
                        <a14:backgroundMark x1="21016" y1="36391" x2="40859" y2="35844"/>
                        <a14:backgroundMark x1="50625" y1="42467" x2="51094" y2="67983"/>
                        <a14:backgroundMark x1="68438" y1="69259" x2="79414" y2="69563"/>
                        <a14:backgroundMark x1="77227" y1="45079" x2="81680" y2="68712"/>
                        <a14:backgroundMark x1="54922" y1="41009" x2="76953" y2="41495"/>
                        <a14:backgroundMark x1="76719" y1="42649" x2="77031" y2="46841"/>
                        <a14:backgroundMark x1="20664" y1="77096" x2="40469" y2="80437"/>
                        <a14:backgroundMark x1="23125" y1="77278" x2="40703" y2="77096"/>
                        <a14:backgroundMark x1="20938" y1="81166" x2="40234" y2="80316"/>
                        <a14:backgroundMark x1="18828" y1="49149" x2="40156" y2="49149"/>
                        <a14:backgroundMark x1="18477" y1="36391" x2="18242" y2="49149"/>
                        <a14:backgroundMark x1="40625" y1="35662" x2="40547" y2="50000"/>
                        <a14:backgroundMark x1="40781" y1="36087" x2="43711" y2="35662"/>
                        <a14:backgroundMark x1="43711" y1="36695" x2="43320" y2="49028"/>
                        <a14:backgroundMark x1="40938" y1="49271" x2="43398" y2="49271"/>
                        <a14:backgroundMark x1="75898" y1="41920" x2="81445" y2="41312"/>
                        <a14:backgroundMark x1="19609" y1="77521" x2="21641" y2="77521"/>
                        <a14:backgroundMark x1="19531" y1="78433" x2="19453" y2="81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76200"/>
            <a:ext cx="12182475" cy="6677025"/>
          </a:xfrm>
        </p:spPr>
      </p:pic>
      <p:sp>
        <p:nvSpPr>
          <p:cNvPr id="6" name="Прямоугольник 5"/>
          <p:cNvSpPr/>
          <p:nvPr/>
        </p:nvSpPr>
        <p:spPr>
          <a:xfrm>
            <a:off x="1905000" y="2362201"/>
            <a:ext cx="8505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игра - это совместная деятельность 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 самовыражения, взаимного сотрудничества, где партнеры находятся в позиции 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равных»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стараются учитывать особенности и интересы друг друга.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7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38601" y="365125"/>
            <a:ext cx="8067674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Коммуникативные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навыки это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установления контакта,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*поддержание разговора,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*умения слушать,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*умение высказать свою точку зрения,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*умение аргументировать и отстоять свою позицию,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*умение прийти к компромиссному решению.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08" b="84610" l="48438" r="865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8" t="14234" r="13635" b="16023"/>
          <a:stretch/>
        </p:blipFill>
        <p:spPr>
          <a:xfrm>
            <a:off x="-194134" y="679450"/>
            <a:ext cx="4134367" cy="4793406"/>
          </a:xfrm>
        </p:spPr>
      </p:pic>
      <p:sp>
        <p:nvSpPr>
          <p:cNvPr id="2" name="Прямоугольник 1"/>
          <p:cNvSpPr/>
          <p:nvPr/>
        </p:nvSpPr>
        <p:spPr>
          <a:xfrm>
            <a:off x="3857105" y="2194560"/>
            <a:ext cx="307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162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0"/>
            <a:ext cx="1199197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38300" y="365126"/>
            <a:ext cx="8915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 коммуникативных игр: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562100"/>
            <a:ext cx="23907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b="1" dirty="0">
                <a:solidFill>
                  <a:srgbClr val="C00000"/>
                </a:solidFill>
                <a:latin typeface="Constantia"/>
              </a:rPr>
              <a:t>развивать способность ребенка к </a:t>
            </a:r>
            <a:r>
              <a:rPr lang="ru-RU" b="1" dirty="0" err="1">
                <a:solidFill>
                  <a:srgbClr val="C00000"/>
                </a:solidFill>
                <a:latin typeface="Constantia"/>
              </a:rPr>
              <a:t>эмпатии</a:t>
            </a:r>
            <a:r>
              <a:rPr lang="ru-RU" b="1" dirty="0">
                <a:solidFill>
                  <a:srgbClr val="C00000"/>
                </a:solidFill>
                <a:latin typeface="Constantia"/>
              </a:rPr>
              <a:t>, сопереживанию;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b="1" dirty="0">
                <a:solidFill>
                  <a:srgbClr val="C00000"/>
                </a:solidFill>
                <a:latin typeface="Constantia"/>
              </a:rPr>
              <a:t>развивать навыки социального поведения;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28974" y="1562100"/>
            <a:ext cx="2085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dirty="0">
                <a:solidFill>
                  <a:srgbClr val="002060"/>
                </a:solidFill>
                <a:latin typeface="Constantia"/>
              </a:rPr>
              <a:t>способствовать уверенности в себе и развитию самостоятельности;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dirty="0">
                <a:solidFill>
                  <a:srgbClr val="002060"/>
                </a:solidFill>
                <a:latin typeface="Constantia"/>
              </a:rPr>
              <a:t>формировать позитивное отношение к своему "Я";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72201" y="1690689"/>
            <a:ext cx="2647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b="1" dirty="0">
                <a:solidFill>
                  <a:srgbClr val="00B050"/>
                </a:solidFill>
                <a:latin typeface="Constantia"/>
              </a:rPr>
              <a:t>формировать позитивное отношение к сверстникам;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b="1" dirty="0">
                <a:solidFill>
                  <a:srgbClr val="00B050"/>
                </a:solidFill>
                <a:latin typeface="Constantia"/>
              </a:rPr>
              <a:t>учить ребенка выражать свое отношение к другим людям разными способами;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15451" y="1690688"/>
            <a:ext cx="2181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b="1" dirty="0">
                <a:solidFill>
                  <a:srgbClr val="7030A0"/>
                </a:solidFill>
                <a:latin typeface="Constantia"/>
              </a:rPr>
              <a:t>сформировать чувство принадлежности к группе, помочь ребенку почувствовать себя более защищенным.</a:t>
            </a:r>
          </a:p>
        </p:txBody>
      </p:sp>
    </p:spTree>
    <p:extLst>
      <p:ext uri="{BB962C8B-B14F-4D97-AF65-F5344CB8AC3E}">
        <p14:creationId xmlns:p14="http://schemas.microsoft.com/office/powerpoint/2010/main" val="3556807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Методы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приемы коммуникативных и игровых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технологий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ДОУ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– набор речевых приемов, взятых в определенной последовательности, позволяющих говорящему добиться запланированного результата.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Коммуникативные технологии </a:t>
            </a: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диалог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в парах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в группах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дискуссии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-проектная деятельность</a:t>
            </a:r>
            <a:r>
              <a:rPr lang="ru-RU" sz="4900" b="1" dirty="0">
                <a:solidFill>
                  <a:srgbClr val="0070C0"/>
                </a:solidFill>
              </a:rPr>
              <a:t/>
            </a:r>
            <a:br>
              <a:rPr lang="ru-RU" sz="4900" b="1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2" b="89940" l="0" r="100000">
                        <a14:foregroundMark x1="5488" y1="22736" x2="10402" y2="71429"/>
                        <a14:foregroundMark x1="22144" y1="33803" x2="23740" y2="72837"/>
                        <a14:foregroundMark x1="34844" y1="18913" x2="41544" y2="74447"/>
                        <a14:foregroundMark x1="51819" y1="36217" x2="52202" y2="40443"/>
                        <a14:foregroundMark x1="45501" y1="36419" x2="43778" y2="40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10" y="4760115"/>
            <a:ext cx="6400138" cy="2029910"/>
          </a:xfrm>
        </p:spPr>
      </p:pic>
    </p:spTree>
    <p:extLst>
      <p:ext uri="{BB962C8B-B14F-4D97-AF65-F5344CB8AC3E}">
        <p14:creationId xmlns:p14="http://schemas.microsoft.com/office/powerpoint/2010/main" val="2520362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-55659"/>
            <a:ext cx="1218368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940118" y="556591"/>
            <a:ext cx="7203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Игровые коммуникативные методики</a:t>
            </a:r>
            <a:br>
              <a:rPr lang="ru-RU" sz="36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направлены:</a:t>
            </a:r>
            <a:endParaRPr lang="ru-RU" sz="3600" dirty="0">
              <a:solidFill>
                <a:srgbClr val="B8088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201" y="1825276"/>
            <a:ext cx="92632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умения устанавливать контакт с собеседником;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совершенствование у детей умения общаться без слов;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у детей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эмпатийного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поведения;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развитие у детей умения вести себя в конфликтной ситуации;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закрепление коммуникативных умений у детей;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совершенствование умения детей ясно и четко произносить слова.   </a:t>
            </a:r>
          </a:p>
        </p:txBody>
      </p:sp>
    </p:spTree>
    <p:extLst>
      <p:ext uri="{BB962C8B-B14F-4D97-AF65-F5344CB8AC3E}">
        <p14:creationId xmlns:p14="http://schemas.microsoft.com/office/powerpoint/2010/main" val="32843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096" y="365125"/>
            <a:ext cx="9246704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</a:t>
            </a:r>
            <a:r>
              <a:rPr lang="ru-RU" sz="4000" b="1" dirty="0" smtClean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Игровые </a:t>
            </a:r>
            <a:r>
              <a:rPr lang="ru-RU" sz="4000" b="1" dirty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методики для развития у детей </a:t>
            </a:r>
            <a:r>
              <a:rPr lang="ru-RU" sz="4000" b="1" dirty="0" smtClean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эмпатии</a:t>
            </a:r>
            <a:r>
              <a:rPr lang="ru-RU" sz="4000" b="1" dirty="0" smtClean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4000" b="1" dirty="0" err="1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эмпатийного</a:t>
            </a:r>
            <a:r>
              <a:rPr lang="ru-RU" sz="4000" b="1" dirty="0">
                <a:solidFill>
                  <a:srgbClr val="EA109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поведения: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backgroundMark x1="33690" y1="80000" x2="52440" y2="99905"/>
                        <a14:backgroundMark x1="36310" y1="77143" x2="25357" y2="91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1899"/>
          <a:stretch/>
        </p:blipFill>
        <p:spPr>
          <a:xfrm>
            <a:off x="1" y="691763"/>
            <a:ext cx="1924216" cy="5829658"/>
          </a:xfrm>
        </p:spPr>
      </p:pic>
      <p:sp>
        <p:nvSpPr>
          <p:cNvPr id="3" name="Прямоугольник 2"/>
          <p:cNvSpPr/>
          <p:nvPr/>
        </p:nvSpPr>
        <p:spPr>
          <a:xfrm>
            <a:off x="1812897" y="1550504"/>
            <a:ext cx="99788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 настроение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попросить ребёнка как-нибудь изобразить своё настроение: в рисунке, в движении, сравнить с растениями, животными, определённым цветом. 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«Что-то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у меня сегодня зелёное» – скучно и грустно либо, наоборот, «сегодня у меня жёлтый настрой – так и хочется скакать и веселиться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Встаньте те, кто.,,"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Цель; развивает наблюдательность, позволяет детям лучше узнать друг друга. Ход игры: Ведущий дает задание: «Встаньте те, кто… •любит бегать; • радуется хорошей погоде; • имеет младшую сестру; • любит дарить цветы и т. 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становлению положительного отношения к сверстнику.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взяла Никиту за руку. Посмотри. Сделай как я». Добивается, чтобы ребенок повторил просьбу, делая акцент на то, что это Никита. Или: «Я обнимаю Алешу, он хороший. Сделай как я». «Я дала машинку Коле. Сделай как я»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3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90" y="365125"/>
            <a:ext cx="1110731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40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развития умения устанавливать контакт </a:t>
            </a:r>
            <a:br>
              <a:rPr lang="ru-RU" sz="40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с  собеседником предлагаются следующие упражнения.</a:t>
            </a:r>
            <a:br>
              <a:rPr lang="ru-RU" sz="4000" b="1" dirty="0" smtClean="0">
                <a:solidFill>
                  <a:srgbClr val="FF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нас называть по – разному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ведущий. Он становится в круг. Остальные дети, представляя,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- это его мама, папа, дедушка, бабушка, друзья, которые его очень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произносят его имя.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Улыбка"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сидят в кругу. Они берутся за руки и, глядя соседу в глаза, дарят ему самую дорогую улыбку, какая есть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"Комплимент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становятся в круг и по очереди, глядя в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соседу, 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добрых слов, хвалят его.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Принимающий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кивает головой и говорит: "Спасибо, мне очень приятно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4" l="9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08"/>
          <a:stretch/>
        </p:blipFill>
        <p:spPr>
          <a:xfrm>
            <a:off x="10710407" y="-311464"/>
            <a:ext cx="1418148" cy="6137576"/>
          </a:xfrm>
        </p:spPr>
      </p:pic>
    </p:spTree>
    <p:extLst>
      <p:ext uri="{BB962C8B-B14F-4D97-AF65-F5344CB8AC3E}">
        <p14:creationId xmlns:p14="http://schemas.microsoft.com/office/powerpoint/2010/main" val="2466434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062" y="675861"/>
            <a:ext cx="10057737" cy="101482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Игровые </a:t>
            </a: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методики для совершенствования </a:t>
            </a: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   </a:t>
            </a:r>
            <a: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детей умения общаться без слов:</a:t>
            </a:r>
            <a:br>
              <a:rPr lang="ru-RU" sz="4000" b="1" dirty="0">
                <a:solidFill>
                  <a:srgbClr val="B8088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B8088A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2" b="89940" l="0" r="100000">
                        <a14:foregroundMark x1="5488" y1="22736" x2="10402" y2="71429"/>
                        <a14:foregroundMark x1="22144" y1="33803" x2="23740" y2="72837"/>
                        <a14:foregroundMark x1="34844" y1="18913" x2="41544" y2="74447"/>
                        <a14:foregroundMark x1="51819" y1="36217" x2="52202" y2="40443"/>
                        <a14:foregroundMark x1="45501" y1="36419" x2="43778" y2="40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311">
            <a:off x="7864461" y="1526837"/>
            <a:ext cx="4408293" cy="13981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224" y="1431236"/>
            <a:ext cx="113544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трон, кому пень»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изобразить пантомимой характер сидящего и его чувства: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Царь на троне (властность, грозность, достоинство);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Золушка на скамеечке (скромность, смирение);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Разбойник в лесу на пне (злость, свирепость, глаза сверкают, точит нож);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 кресле (усталость, доброта, спокойствие);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Красавица на стуле (элегантность, уверенность в своей красоте и неотразимости, с улыбкой ловит восхищенные взгляды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кто это?»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в парах. Один ребёнок (по договорённости) закрывает глаза, второй — меняется местом с ребёнком из другой пары. Первый на ощупь определяет, кто к нему подошёл, и называет его имя. Выигрывает тот, кто сможет с закрытыми глазами определить нового партнёра.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мы были, мы не скажем»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которого выбирают дети, уходит за дверь, а оставшиеся ребята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договариваются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кого или что они будут изображать. Затем входит водящий и говорит: «Расскажите, где вы были, что вы делали?» Дети отвечают: «Где мы были, мы не скажем, а что делали – покажем»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59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458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Monotype Corsiva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         Коммуникативные навыки это: легкость установления контакта,  *поддержание разговора,  *умения слушать,  *умение высказать свою точку зрения,  *умение аргументировать и отстоять свою позицию, *умение прийти к компромиссному решению.    </vt:lpstr>
      <vt:lpstr>Презентация PowerPoint</vt:lpstr>
      <vt:lpstr>             Методы и приемы коммуникативных и игровых  технологий в ДОУ Коммуникативная технология – набор речевых приемов, взятых в определенной последовательности, позволяющих говорящему добиться запланированного результата.  Коммуникативные технологии это: - диалог -работа в парах - работа в группах - ведение дискуссии -проектная деятельность </vt:lpstr>
      <vt:lpstr>Презентация PowerPoint</vt:lpstr>
      <vt:lpstr>                     Игровые методики для развития у детей  эмпатии и эмпатийного поведения:</vt:lpstr>
      <vt:lpstr>                                                                         Для развития умения устанавливать контакт        с  собеседником предлагаются следующие упражнения.  "Как можно нас называть по – разному?»  Выбирается ведущий. Он становится в круг. Остальные дети, представляя,  что они - это его мама, папа, дедушка, бабушка, друзья, которые его очень  любят, произносят его имя.  "Улыбка" - дети сидят в кругу. Они берутся за руки и, глядя соседу в глаза, дарят ему самую дорогую улыбку, какая есть. "Комплимент" - дети становятся в круг и по очереди, глядя в глаза соседу,  говорят несколько добрых слов, хвалят его.  Принимающий кивает головой и говорит: "Спасибо, мне очень приятно!" </vt:lpstr>
      <vt:lpstr>Игровые методики для совершенствования  у   детей умения общаться без слов: </vt:lpstr>
      <vt:lpstr>                          Игровые методики для развития     у детей умения вести себя в конфликтной ситуации: </vt:lpstr>
      <vt:lpstr>                     </vt:lpstr>
      <vt:lpstr>               </vt:lpstr>
      <vt:lpstr>               Продолжая осваивать мир через правила общения, дети становятся более инициативными, энергичными, в целом оптимистично настроенными.   У ребёнка, которому удалось научиться общению, формируется и развивается положительное восприятие себя как личности. В процессе общения усваивается опыт, накапливаются знания и представления, формируются практические умения и навыки, вырабатываются взгляды и убеждения, духовные потребности, эстетические чувства, складывается характер.   С помощью игр, мы развиваем их коммуникативные умения.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2025-02-20T16:21:00Z</dcterms:created>
  <dcterms:modified xsi:type="dcterms:W3CDTF">2025-03-06T14:40:45Z</dcterms:modified>
</cp:coreProperties>
</file>