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6" r:id="rId4"/>
    <p:sldId id="259" r:id="rId5"/>
    <p:sldId id="262" r:id="rId6"/>
    <p:sldId id="277" r:id="rId7"/>
    <p:sldId id="263" r:id="rId8"/>
    <p:sldId id="257" r:id="rId9"/>
    <p:sldId id="264" r:id="rId10"/>
    <p:sldId id="261" r:id="rId11"/>
    <p:sldId id="260" r:id="rId12"/>
    <p:sldId id="271" r:id="rId13"/>
    <p:sldId id="270" r:id="rId14"/>
    <p:sldId id="269" r:id="rId15"/>
    <p:sldId id="268" r:id="rId16"/>
    <p:sldId id="267" r:id="rId17"/>
    <p:sldId id="266" r:id="rId18"/>
    <p:sldId id="265" r:id="rId19"/>
    <p:sldId id="275" r:id="rId20"/>
    <p:sldId id="273" r:id="rId21"/>
    <p:sldId id="274"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382099A1-5FC1-40EA-8496-261BAAB990B6}" type="datetimeFigureOut">
              <a:rPr lang="ru-RU" smtClean="0"/>
              <a:pPr/>
              <a:t>03.04.2023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p14="http://schemas.microsoft.com/office/powerpoint/2010/main" val="375213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82099A1-5FC1-40EA-8496-261BAAB990B6}" type="datetimeFigureOut">
              <a:rPr lang="ru-RU" smtClean="0"/>
              <a:pPr/>
              <a:t>03.04.2023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p14="http://schemas.microsoft.com/office/powerpoint/2010/main" val="1972788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82099A1-5FC1-40EA-8496-261BAAB990B6}" type="datetimeFigureOut">
              <a:rPr lang="ru-RU" smtClean="0"/>
              <a:pPr/>
              <a:t>03.04.2023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p14="http://schemas.microsoft.com/office/powerpoint/2010/main" val="411893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82099A1-5FC1-40EA-8496-261BAAB990B6}" type="datetimeFigureOut">
              <a:rPr lang="ru-RU" smtClean="0"/>
              <a:pPr/>
              <a:t>03.04.2023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p14="http://schemas.microsoft.com/office/powerpoint/2010/main" val="1044407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82099A1-5FC1-40EA-8496-261BAAB990B6}" type="datetimeFigureOut">
              <a:rPr lang="ru-RU" smtClean="0"/>
              <a:pPr/>
              <a:t>03.04.2023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p14="http://schemas.microsoft.com/office/powerpoint/2010/main" val="495074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82099A1-5FC1-40EA-8496-261BAAB990B6}" type="datetimeFigureOut">
              <a:rPr lang="ru-RU" smtClean="0"/>
              <a:pPr/>
              <a:t>03.04.2023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p14="http://schemas.microsoft.com/office/powerpoint/2010/main" val="2718092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82099A1-5FC1-40EA-8496-261BAAB990B6}" type="datetimeFigureOut">
              <a:rPr lang="ru-RU" smtClean="0"/>
              <a:pPr/>
              <a:t>03.04.2023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p14="http://schemas.microsoft.com/office/powerpoint/2010/main" val="848224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82099A1-5FC1-40EA-8496-261BAAB990B6}" type="datetimeFigureOut">
              <a:rPr lang="ru-RU" smtClean="0"/>
              <a:pPr/>
              <a:t>03.04.2023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p14="http://schemas.microsoft.com/office/powerpoint/2010/main" val="3183334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82099A1-5FC1-40EA-8496-261BAAB990B6}" type="datetimeFigureOut">
              <a:rPr lang="ru-RU" smtClean="0"/>
              <a:pPr/>
              <a:t>03.04.2023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p14="http://schemas.microsoft.com/office/powerpoint/2010/main" val="289132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82099A1-5FC1-40EA-8496-261BAAB990B6}" type="datetimeFigureOut">
              <a:rPr lang="ru-RU" smtClean="0"/>
              <a:pPr/>
              <a:t>03.04.2023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p14="http://schemas.microsoft.com/office/powerpoint/2010/main" val="653998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82099A1-5FC1-40EA-8496-261BAAB990B6}" type="datetimeFigureOut">
              <a:rPr lang="ru-RU" smtClean="0"/>
              <a:pPr/>
              <a:t>03.04.2023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E75DC4-8EAD-4204-BF7C-C2A43B562FCE}" type="slidenum">
              <a:rPr lang="ru-RU" smtClean="0"/>
              <a:pPr/>
              <a:t>‹#›</a:t>
            </a:fld>
            <a:endParaRPr lang="ru-RU"/>
          </a:p>
        </p:txBody>
      </p:sp>
    </p:spTree>
    <p:extLst>
      <p:ext uri="{BB962C8B-B14F-4D97-AF65-F5344CB8AC3E}">
        <p14:creationId xmlns:p14="http://schemas.microsoft.com/office/powerpoint/2010/main" val="3435658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099A1-5FC1-40EA-8496-261BAAB990B6}" type="datetimeFigureOut">
              <a:rPr lang="ru-RU" smtClean="0"/>
              <a:pPr/>
              <a:t>03.04.2023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75DC4-8EAD-4204-BF7C-C2A43B562FCE}" type="slidenum">
              <a:rPr lang="ru-RU" smtClean="0"/>
              <a:pPr/>
              <a:t>‹#›</a:t>
            </a:fld>
            <a:endParaRPr lang="ru-RU"/>
          </a:p>
        </p:txBody>
      </p:sp>
    </p:spTree>
    <p:extLst>
      <p:ext uri="{BB962C8B-B14F-4D97-AF65-F5344CB8AC3E}">
        <p14:creationId xmlns:p14="http://schemas.microsoft.com/office/powerpoint/2010/main" val="2673336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628800"/>
            <a:ext cx="7772400" cy="1470025"/>
          </a:xfrm>
        </p:spPr>
        <p:txBody>
          <a:bodyPr>
            <a:noAutofit/>
          </a:bodyPr>
          <a:lstStyle/>
          <a:p>
            <a:br>
              <a:rPr lang="ru-RU" sz="8800" b="1" dirty="0">
                <a:solidFill>
                  <a:srgbClr val="CC0000"/>
                </a:solidFill>
                <a:effectLst>
                  <a:outerShdw blurRad="38100" dist="38100" dir="2700000" algn="tl">
                    <a:srgbClr val="000000">
                      <a:alpha val="43137"/>
                    </a:srgbClr>
                  </a:outerShdw>
                </a:effectLst>
                <a:latin typeface="Romashulka" pitchFamily="2" charset="0"/>
              </a:rPr>
            </a:br>
            <a:r>
              <a:rPr lang="ru-RU" sz="8800" b="1" dirty="0">
                <a:solidFill>
                  <a:srgbClr val="CC0000"/>
                </a:solidFill>
                <a:effectLst>
                  <a:outerShdw blurRad="38100" dist="38100" dir="2700000" algn="tl">
                    <a:srgbClr val="000000">
                      <a:alpha val="43137"/>
                    </a:srgbClr>
                  </a:outerShdw>
                </a:effectLst>
                <a:latin typeface="Romashulka" pitchFamily="2" charset="0"/>
              </a:rPr>
              <a:t>Рисуем </a:t>
            </a:r>
            <a:br>
              <a:rPr lang="ru-RU" sz="8800" b="1" dirty="0">
                <a:solidFill>
                  <a:srgbClr val="CC0000"/>
                </a:solidFill>
                <a:effectLst>
                  <a:outerShdw blurRad="38100" dist="38100" dir="2700000" algn="tl">
                    <a:srgbClr val="000000">
                      <a:alpha val="43137"/>
                    </a:srgbClr>
                  </a:outerShdw>
                </a:effectLst>
                <a:latin typeface="Romashulka" pitchFamily="2" charset="0"/>
              </a:rPr>
            </a:br>
            <a:r>
              <a:rPr lang="ru-RU" sz="8800" b="1" dirty="0">
                <a:solidFill>
                  <a:srgbClr val="CC0000"/>
                </a:solidFill>
                <a:effectLst>
                  <a:outerShdw blurRad="38100" dist="38100" dir="2700000" algn="tl">
                    <a:srgbClr val="000000">
                      <a:alpha val="43137"/>
                    </a:srgbClr>
                  </a:outerShdw>
                </a:effectLst>
                <a:latin typeface="Romashulka" pitchFamily="2" charset="0"/>
              </a:rPr>
              <a:t>с малышами</a:t>
            </a:r>
          </a:p>
        </p:txBody>
      </p:sp>
      <p:sp>
        <p:nvSpPr>
          <p:cNvPr id="3" name="Подзаголовок 2"/>
          <p:cNvSpPr>
            <a:spLocks noGrp="1"/>
          </p:cNvSpPr>
          <p:nvPr>
            <p:ph type="subTitle" idx="1"/>
          </p:nvPr>
        </p:nvSpPr>
        <p:spPr>
          <a:xfrm flipH="1">
            <a:off x="1259632" y="4653136"/>
            <a:ext cx="3888432" cy="985664"/>
          </a:xfrm>
        </p:spPr>
        <p:txBody>
          <a:bodyPr>
            <a:noAutofit/>
          </a:bodyPr>
          <a:lstStyle/>
          <a:p>
            <a:r>
              <a:rPr lang="ru-RU" sz="1800" b="1" dirty="0">
                <a:solidFill>
                  <a:srgbClr val="FF0000"/>
                </a:solidFill>
                <a:latin typeface="Lucida Sans Unicode" panose="020B0602030504020204" pitchFamily="34" charset="0"/>
                <a:cs typeface="Lucida Sans Unicode" panose="020B0602030504020204" pitchFamily="34" charset="0"/>
              </a:rPr>
              <a:t>Подготовила воспитатель: </a:t>
            </a:r>
          </a:p>
          <a:p>
            <a:r>
              <a:rPr lang="ru-RU" sz="1800" b="1" dirty="0">
                <a:solidFill>
                  <a:srgbClr val="FF0000"/>
                </a:solidFill>
                <a:latin typeface="Lucida Sans Unicode" panose="020B0602030504020204" pitchFamily="34" charset="0"/>
                <a:cs typeface="Lucida Sans Unicode" panose="020B0602030504020204" pitchFamily="34" charset="0"/>
              </a:rPr>
              <a:t>Исаева Елена Александровна</a:t>
            </a:r>
          </a:p>
        </p:txBody>
      </p:sp>
    </p:spTree>
    <p:extLst>
      <p:ext uri="{BB962C8B-B14F-4D97-AF65-F5344CB8AC3E}">
        <p14:creationId xmlns:p14="http://schemas.microsoft.com/office/powerpoint/2010/main" val="1199092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a:buNone/>
            </a:pPr>
            <a:endParaRPr lang="ru-RU" dirty="0"/>
          </a:p>
          <a:p>
            <a:pPr>
              <a:buBlip>
                <a:blip r:embed="rId2"/>
              </a:buBlip>
            </a:pPr>
            <a:endParaRPr lang="ru-RU" dirty="0"/>
          </a:p>
          <a:p>
            <a:pPr>
              <a:buBlip>
                <a:blip r:embed="rId2"/>
              </a:buBlip>
            </a:pPr>
            <a:endParaRPr lang="ru-RU" dirty="0"/>
          </a:p>
          <a:p>
            <a:pPr>
              <a:buBlip>
                <a:blip r:embed="rId2"/>
              </a:buBlip>
            </a:pPr>
            <a:endParaRPr lang="ru-RU" dirty="0"/>
          </a:p>
        </p:txBody>
      </p:sp>
      <p:pic>
        <p:nvPicPr>
          <p:cNvPr id="6" name="Рисунок 5" descr="risuem-ladoshkami-2.jpg"/>
          <p:cNvPicPr>
            <a:picLocks noChangeAspect="1"/>
          </p:cNvPicPr>
          <p:nvPr/>
        </p:nvPicPr>
        <p:blipFill>
          <a:blip r:embed="rId3" cstate="print"/>
          <a:stretch>
            <a:fillRect/>
          </a:stretch>
        </p:blipFill>
        <p:spPr>
          <a:xfrm>
            <a:off x="5004048" y="3212976"/>
            <a:ext cx="2520280" cy="3225958"/>
          </a:xfrm>
          <a:prstGeom prst="rect">
            <a:avLst/>
          </a:prstGeom>
        </p:spPr>
      </p:pic>
      <p:pic>
        <p:nvPicPr>
          <p:cNvPr id="7" name="Рисунок 6" descr="10.jpg"/>
          <p:cNvPicPr>
            <a:picLocks noChangeAspect="1"/>
          </p:cNvPicPr>
          <p:nvPr/>
        </p:nvPicPr>
        <p:blipFill>
          <a:blip r:embed="rId4" cstate="print"/>
          <a:stretch>
            <a:fillRect/>
          </a:stretch>
        </p:blipFill>
        <p:spPr>
          <a:xfrm>
            <a:off x="4860032" y="260648"/>
            <a:ext cx="3836159" cy="2880320"/>
          </a:xfrm>
          <a:prstGeom prst="rect">
            <a:avLst/>
          </a:prstGeom>
        </p:spPr>
      </p:pic>
      <p:pic>
        <p:nvPicPr>
          <p:cNvPr id="3074" name="Picture 2" descr="http://kuznetsova.ucoz.net/clip_image002-1-.png"/>
          <p:cNvPicPr>
            <a:picLocks noChangeAspect="1" noChangeArrowheads="1"/>
          </p:cNvPicPr>
          <p:nvPr/>
        </p:nvPicPr>
        <p:blipFill>
          <a:blip r:embed="rId5" cstate="print"/>
          <a:srcRect/>
          <a:stretch>
            <a:fillRect/>
          </a:stretch>
        </p:blipFill>
        <p:spPr bwMode="auto">
          <a:xfrm>
            <a:off x="539552" y="1052736"/>
            <a:ext cx="2571750" cy="2476501"/>
          </a:xfrm>
          <a:prstGeom prst="rect">
            <a:avLst/>
          </a:prstGeom>
          <a:noFill/>
        </p:spPr>
      </p:pic>
      <p:pic>
        <p:nvPicPr>
          <p:cNvPr id="5" name="Рисунок 4" descr="static.ozone.rumultimediabooks_covers1012379576.jpg"/>
          <p:cNvPicPr>
            <a:picLocks noChangeAspect="1"/>
          </p:cNvPicPr>
          <p:nvPr/>
        </p:nvPicPr>
        <p:blipFill>
          <a:blip r:embed="rId6" cstate="print"/>
          <a:srcRect l="11150" r="10101"/>
          <a:stretch>
            <a:fillRect/>
          </a:stretch>
        </p:blipFill>
        <p:spPr>
          <a:xfrm rot="20684766">
            <a:off x="1976392" y="2901488"/>
            <a:ext cx="2869038" cy="3643273"/>
          </a:xfrm>
          <a:prstGeom prst="rect">
            <a:avLst/>
          </a:prstGeom>
        </p:spPr>
      </p:pic>
      <p:sp>
        <p:nvSpPr>
          <p:cNvPr id="8" name="Прямоугольник 7"/>
          <p:cNvSpPr/>
          <p:nvPr/>
        </p:nvSpPr>
        <p:spPr>
          <a:xfrm>
            <a:off x="179512" y="188640"/>
            <a:ext cx="4572000" cy="646331"/>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r>
              <a:rPr lang="ru-RU" b="1" dirty="0"/>
              <a:t>Можно приобрести много пособий, которые помогут вам развивать ребенка. </a:t>
            </a:r>
          </a:p>
        </p:txBody>
      </p:sp>
    </p:spTree>
    <p:extLst>
      <p:ext uri="{BB962C8B-B14F-4D97-AF65-F5344CB8AC3E}">
        <p14:creationId xmlns:p14="http://schemas.microsoft.com/office/powerpoint/2010/main" val="664533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a:buNone/>
            </a:pPr>
            <a:endParaRPr lang="ru-RU" dirty="0"/>
          </a:p>
          <a:p>
            <a:pPr>
              <a:buBlip>
                <a:blip r:embed="rId2"/>
              </a:buBlip>
            </a:pPr>
            <a:endParaRPr lang="ru-RU" dirty="0"/>
          </a:p>
          <a:p>
            <a:pPr>
              <a:buBlip>
                <a:blip r:embed="rId2"/>
              </a:buBlip>
            </a:pPr>
            <a:endParaRPr lang="ru-RU" dirty="0"/>
          </a:p>
          <a:p>
            <a:pPr>
              <a:buBlip>
                <a:blip r:embed="rId2"/>
              </a:buBlip>
            </a:pPr>
            <a:endParaRPr lang="ru-RU" dirty="0"/>
          </a:p>
        </p:txBody>
      </p:sp>
      <p:pic>
        <p:nvPicPr>
          <p:cNvPr id="7" name="Рисунок 6" descr="mrD1X9QVJkE.jpg"/>
          <p:cNvPicPr>
            <a:picLocks noChangeAspect="1"/>
          </p:cNvPicPr>
          <p:nvPr/>
        </p:nvPicPr>
        <p:blipFill>
          <a:blip r:embed="rId3" cstate="print"/>
          <a:stretch>
            <a:fillRect/>
          </a:stretch>
        </p:blipFill>
        <p:spPr>
          <a:xfrm>
            <a:off x="395536" y="0"/>
            <a:ext cx="4246612" cy="4246612"/>
          </a:xfrm>
          <a:prstGeom prst="rect">
            <a:avLst/>
          </a:prstGeom>
        </p:spPr>
      </p:pic>
      <p:pic>
        <p:nvPicPr>
          <p:cNvPr id="8" name="Рисунок 7" descr="1367256664_0005.jpeg"/>
          <p:cNvPicPr>
            <a:picLocks noChangeAspect="1"/>
          </p:cNvPicPr>
          <p:nvPr/>
        </p:nvPicPr>
        <p:blipFill>
          <a:blip r:embed="rId4" cstate="print"/>
          <a:srcRect l="15744" t="6168" r="16925" b="-3730"/>
          <a:stretch>
            <a:fillRect/>
          </a:stretch>
        </p:blipFill>
        <p:spPr>
          <a:xfrm>
            <a:off x="5148064" y="188640"/>
            <a:ext cx="2952328" cy="3573871"/>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footprint.jpg"/>
          <p:cNvPicPr>
            <a:picLocks noChangeAspect="1"/>
          </p:cNvPicPr>
          <p:nvPr/>
        </p:nvPicPr>
        <p:blipFill>
          <a:blip r:embed="rId5" cstate="print"/>
          <a:stretch>
            <a:fillRect/>
          </a:stretch>
        </p:blipFill>
        <p:spPr>
          <a:xfrm>
            <a:off x="755576" y="4149080"/>
            <a:ext cx="2267744" cy="1700808"/>
          </a:xfrm>
          <a:prstGeom prst="rect">
            <a:avLst/>
          </a:prstGeom>
        </p:spPr>
      </p:pic>
      <p:pic>
        <p:nvPicPr>
          <p:cNvPr id="10" name="Рисунок 9" descr="179229260140113438duuCe2wIc.jpg"/>
          <p:cNvPicPr>
            <a:picLocks noChangeAspect="1"/>
          </p:cNvPicPr>
          <p:nvPr/>
        </p:nvPicPr>
        <p:blipFill>
          <a:blip r:embed="rId6" cstate="print"/>
          <a:stretch>
            <a:fillRect/>
          </a:stretch>
        </p:blipFill>
        <p:spPr>
          <a:xfrm>
            <a:off x="6732240" y="3140968"/>
            <a:ext cx="2155422" cy="2873896"/>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descr="a0b853a05ef3e4cd501e1561d9084bc4.jpg"/>
          <p:cNvPicPr>
            <a:picLocks noChangeAspect="1"/>
          </p:cNvPicPr>
          <p:nvPr/>
        </p:nvPicPr>
        <p:blipFill>
          <a:blip r:embed="rId7" cstate="print"/>
          <a:stretch>
            <a:fillRect/>
          </a:stretch>
        </p:blipFill>
        <p:spPr>
          <a:xfrm>
            <a:off x="3491880" y="3212976"/>
            <a:ext cx="2425452" cy="2425452"/>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Прямоугольник 11"/>
          <p:cNvSpPr/>
          <p:nvPr/>
        </p:nvSpPr>
        <p:spPr>
          <a:xfrm>
            <a:off x="467544" y="5805264"/>
            <a:ext cx="7776864"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b="1" dirty="0"/>
              <a:t>Как разновидность рисования  можно выделить и такой экстремальный способ, как рисование ножками. Здесь тоже возможности неограниченны, главное – проявить желание и фантазию .</a:t>
            </a:r>
          </a:p>
        </p:txBody>
      </p:sp>
    </p:spTree>
    <p:extLst>
      <p:ext uri="{BB962C8B-B14F-4D97-AF65-F5344CB8AC3E}">
        <p14:creationId xmlns:p14="http://schemas.microsoft.com/office/powerpoint/2010/main" val="664533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razem-uśmiech-białe-szkoła_89383.jpg"/>
          <p:cNvPicPr>
            <a:picLocks noGrp="1" noChangeAspect="1"/>
          </p:cNvPicPr>
          <p:nvPr>
            <p:ph idx="1"/>
          </p:nvPr>
        </p:nvPicPr>
        <p:blipFill>
          <a:blip r:embed="rId2" cstate="print"/>
          <a:stretch>
            <a:fillRect/>
          </a:stretch>
        </p:blipFill>
        <p:spPr>
          <a:xfrm>
            <a:off x="1547664" y="1268760"/>
            <a:ext cx="5962650" cy="4162425"/>
          </a:xfrm>
        </p:spPr>
      </p:pic>
      <p:sp>
        <p:nvSpPr>
          <p:cNvPr id="2" name="Заголовок 1"/>
          <p:cNvSpPr>
            <a:spLocks noGrp="1"/>
          </p:cNvSpPr>
          <p:nvPr>
            <p:ph type="title"/>
          </p:nvPr>
        </p:nvSpPr>
        <p:spPr>
          <a:xfrm>
            <a:off x="611560" y="476672"/>
            <a:ext cx="8229600" cy="1143000"/>
          </a:xfrm>
        </p:spPr>
        <p:style>
          <a:lnRef idx="1">
            <a:schemeClr val="accent2"/>
          </a:lnRef>
          <a:fillRef idx="2">
            <a:schemeClr val="accent2"/>
          </a:fillRef>
          <a:effectRef idx="1">
            <a:schemeClr val="accent2"/>
          </a:effectRef>
          <a:fontRef idx="minor">
            <a:schemeClr val="dk1"/>
          </a:fontRef>
        </p:style>
        <p:txBody>
          <a:bodyPr>
            <a:normAutofit/>
          </a:bodyPr>
          <a:lstStyle/>
          <a:p>
            <a:r>
              <a:rPr lang="ru-RU" sz="6000" b="1" dirty="0"/>
              <a:t>рисуем пальчиком</a:t>
            </a:r>
          </a:p>
        </p:txBody>
      </p:sp>
      <p:sp>
        <p:nvSpPr>
          <p:cNvPr id="12289" name="Rectangle 1"/>
          <p:cNvSpPr>
            <a:spLocks noChangeArrowheads="1"/>
          </p:cNvSpPr>
          <p:nvPr/>
        </p:nvSpPr>
        <p:spPr bwMode="auto">
          <a:xfrm>
            <a:off x="539552" y="5589240"/>
            <a:ext cx="7020272" cy="92333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a:ln>
                  <a:noFill/>
                </a:ln>
                <a:solidFill>
                  <a:schemeClr val="tx1"/>
                </a:solidFill>
                <a:effectLst/>
                <a:latin typeface="Arial" pitchFamily="34" charset="0"/>
                <a:ea typeface="Times New Roman" pitchFamily="18" charset="0"/>
                <a:cs typeface="Arial" pitchFamily="34" charset="0"/>
              </a:rPr>
              <a:t>Рисование пальцами является более сложным действием,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a:ln>
                  <a:noFill/>
                </a:ln>
                <a:solidFill>
                  <a:schemeClr val="tx1"/>
                </a:solidFill>
                <a:effectLst/>
                <a:latin typeface="Arial" pitchFamily="34" charset="0"/>
                <a:ea typeface="Times New Roman" pitchFamily="18" charset="0"/>
                <a:cs typeface="Arial" pitchFamily="34" charset="0"/>
              </a:rPr>
              <a:t>чем рисование ладошкой, так как оно требует большей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a:ln>
                  <a:noFill/>
                </a:ln>
                <a:solidFill>
                  <a:schemeClr val="tx1"/>
                </a:solidFill>
                <a:effectLst/>
                <a:latin typeface="Arial" pitchFamily="34" charset="0"/>
                <a:ea typeface="Times New Roman" pitchFamily="18" charset="0"/>
                <a:cs typeface="Arial" pitchFamily="34" charset="0"/>
              </a:rPr>
              <a:t>точности и координации движений. </a:t>
            </a:r>
            <a:endParaRPr kumimoji="0" lang="ru-RU" b="1"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dd500205a4a7efb_short.jpg"/>
          <p:cNvPicPr>
            <a:picLocks noGrp="1" noChangeAspect="1"/>
          </p:cNvPicPr>
          <p:nvPr>
            <p:ph idx="1"/>
          </p:nvPr>
        </p:nvPicPr>
        <p:blipFill>
          <a:blip r:embed="rId2" cstate="print"/>
          <a:stretch>
            <a:fillRect/>
          </a:stretch>
        </p:blipFill>
        <p:spPr>
          <a:xfrm>
            <a:off x="683568" y="188640"/>
            <a:ext cx="4293117" cy="3168352"/>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загруженное (5).jpg"/>
          <p:cNvPicPr>
            <a:picLocks noChangeAspect="1"/>
          </p:cNvPicPr>
          <p:nvPr/>
        </p:nvPicPr>
        <p:blipFill>
          <a:blip r:embed="rId3" cstate="print"/>
          <a:stretch>
            <a:fillRect/>
          </a:stretch>
        </p:blipFill>
        <p:spPr>
          <a:xfrm>
            <a:off x="971600" y="3861048"/>
            <a:ext cx="3540249" cy="2444699"/>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palchikovie-kraski-6.png"/>
          <p:cNvPicPr>
            <a:picLocks noChangeAspect="1"/>
          </p:cNvPicPr>
          <p:nvPr/>
        </p:nvPicPr>
        <p:blipFill>
          <a:blip r:embed="rId4" cstate="print"/>
          <a:srcRect t="26129"/>
          <a:stretch>
            <a:fillRect/>
          </a:stretch>
        </p:blipFill>
        <p:spPr>
          <a:xfrm>
            <a:off x="5292080" y="260648"/>
            <a:ext cx="2953880" cy="288032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554" name="Picture 2" descr="http://st.stranamam.ru/data/cache/2013apr/18/07/8029465_60919.jpg"/>
          <p:cNvPicPr>
            <a:picLocks noChangeAspect="1" noChangeArrowheads="1"/>
          </p:cNvPicPr>
          <p:nvPr/>
        </p:nvPicPr>
        <p:blipFill>
          <a:blip r:embed="rId5" cstate="print"/>
          <a:srcRect l="5532" r="52387"/>
          <a:stretch>
            <a:fillRect/>
          </a:stretch>
        </p:blipFill>
        <p:spPr bwMode="auto">
          <a:xfrm>
            <a:off x="4860032" y="2996952"/>
            <a:ext cx="2592288" cy="3471111"/>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5"/>
          <p:cNvSpPr>
            <a:spLocks noGrp="1"/>
          </p:cNvSpPr>
          <p:nvPr>
            <p:ph type="title"/>
          </p:nvPr>
        </p:nvSpPr>
        <p:spPr/>
        <p:txBody>
          <a:bodyPr/>
          <a:lstStyle/>
          <a:p>
            <a:endParaRPr lang="ru-RU" dirty="0"/>
          </a:p>
        </p:txBody>
      </p:sp>
      <p:pic>
        <p:nvPicPr>
          <p:cNvPr id="18" name="Содержимое 17" descr="250675_61302.jpg"/>
          <p:cNvPicPr>
            <a:picLocks noGrp="1" noChangeAspect="1"/>
          </p:cNvPicPr>
          <p:nvPr>
            <p:ph idx="1"/>
          </p:nvPr>
        </p:nvPicPr>
        <p:blipFill>
          <a:blip r:embed="rId2" cstate="print"/>
          <a:stretch>
            <a:fillRect/>
          </a:stretch>
        </p:blipFill>
        <p:spPr>
          <a:xfrm>
            <a:off x="2123728" y="260648"/>
            <a:ext cx="3535909" cy="3888432"/>
          </a:xfrm>
        </p:spPr>
      </p:pic>
      <p:pic>
        <p:nvPicPr>
          <p:cNvPr id="7" name="Рисунок 6" descr="i (7).jpg"/>
          <p:cNvPicPr>
            <a:picLocks noChangeAspect="1"/>
          </p:cNvPicPr>
          <p:nvPr/>
        </p:nvPicPr>
        <p:blipFill>
          <a:blip r:embed="rId3" cstate="print"/>
          <a:stretch>
            <a:fillRect/>
          </a:stretch>
        </p:blipFill>
        <p:spPr>
          <a:xfrm>
            <a:off x="539552" y="3068960"/>
            <a:ext cx="2592288" cy="3461750"/>
          </a:xfrm>
          <a:prstGeom prst="rect">
            <a:avLst/>
          </a:prstGeom>
        </p:spPr>
      </p:pic>
      <p:pic>
        <p:nvPicPr>
          <p:cNvPr id="8" name="Рисунок 7" descr="image.jpg"/>
          <p:cNvPicPr>
            <a:picLocks noChangeAspect="1"/>
          </p:cNvPicPr>
          <p:nvPr/>
        </p:nvPicPr>
        <p:blipFill>
          <a:blip r:embed="rId4" cstate="print"/>
          <a:stretch>
            <a:fillRect/>
          </a:stretch>
        </p:blipFill>
        <p:spPr>
          <a:xfrm>
            <a:off x="5868144" y="260648"/>
            <a:ext cx="2764532" cy="3721485"/>
          </a:xfrm>
          <a:prstGeom prst="rect">
            <a:avLst/>
          </a:prstGeom>
        </p:spPr>
      </p:pic>
      <p:pic>
        <p:nvPicPr>
          <p:cNvPr id="24578" name="Picture 2" descr="http://s3.goods.ozstatic.by/480/744/423/10/10423744_0_Risuem_palchikami_Dlya_zanyatiy_s_detmi_2-3_let_Margarita_Efimova.jpg"/>
          <p:cNvPicPr>
            <a:picLocks noChangeAspect="1" noChangeArrowheads="1"/>
          </p:cNvPicPr>
          <p:nvPr/>
        </p:nvPicPr>
        <p:blipFill>
          <a:blip r:embed="rId5" cstate="print"/>
          <a:srcRect/>
          <a:stretch>
            <a:fillRect/>
          </a:stretch>
        </p:blipFill>
        <p:spPr bwMode="auto">
          <a:xfrm>
            <a:off x="3851920" y="4005064"/>
            <a:ext cx="3707904" cy="2672782"/>
          </a:xfrm>
          <a:prstGeom prst="rect">
            <a:avLst/>
          </a:prstGeom>
          <a:noFill/>
        </p:spPr>
      </p:pic>
      <p:pic>
        <p:nvPicPr>
          <p:cNvPr id="19" name="Рисунок 18" descr="image (3).jpg"/>
          <p:cNvPicPr>
            <a:picLocks noChangeAspect="1"/>
          </p:cNvPicPr>
          <p:nvPr/>
        </p:nvPicPr>
        <p:blipFill>
          <a:blip r:embed="rId6" cstate="print"/>
          <a:stretch>
            <a:fillRect/>
          </a:stretch>
        </p:blipFill>
        <p:spPr>
          <a:xfrm>
            <a:off x="323528" y="260648"/>
            <a:ext cx="1977970" cy="258276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dojd1-200x271.png"/>
          <p:cNvPicPr>
            <a:picLocks noGrp="1" noChangeAspect="1"/>
          </p:cNvPicPr>
          <p:nvPr>
            <p:ph idx="1"/>
          </p:nvPr>
        </p:nvPicPr>
        <p:blipFill>
          <a:blip r:embed="rId2" cstate="print"/>
          <a:stretch>
            <a:fillRect/>
          </a:stretch>
        </p:blipFill>
        <p:spPr>
          <a:xfrm>
            <a:off x="467544" y="404664"/>
            <a:ext cx="2497694" cy="3384376"/>
          </a:xfrm>
          <a:prstGeom prst="rect">
            <a:avLst/>
          </a:prstGeom>
          <a:solidFill>
            <a:srgbClr val="FFFFFF">
              <a:shade val="85000"/>
            </a:srgbClr>
          </a:solidFill>
          <a:ln w="88900" cap="sq">
            <a:solidFill>
              <a:schemeClr val="tx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ERIZO.jpg"/>
          <p:cNvPicPr>
            <a:picLocks noChangeAspect="1"/>
          </p:cNvPicPr>
          <p:nvPr/>
        </p:nvPicPr>
        <p:blipFill>
          <a:blip r:embed="rId3" cstate="print"/>
          <a:srcRect l="21397" t="40933"/>
          <a:stretch>
            <a:fillRect/>
          </a:stretch>
        </p:blipFill>
        <p:spPr>
          <a:xfrm>
            <a:off x="539552" y="3068960"/>
            <a:ext cx="4572000" cy="2484417"/>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jiraf-200x271.jpg"/>
          <p:cNvPicPr>
            <a:picLocks noChangeAspect="1"/>
          </p:cNvPicPr>
          <p:nvPr/>
        </p:nvPicPr>
        <p:blipFill>
          <a:blip r:embed="rId4" cstate="print"/>
          <a:stretch>
            <a:fillRect/>
          </a:stretch>
        </p:blipFill>
        <p:spPr>
          <a:xfrm>
            <a:off x="6156176" y="2420888"/>
            <a:ext cx="2657122" cy="360040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descr="i (4).jpg"/>
          <p:cNvPicPr>
            <a:picLocks noChangeAspect="1"/>
          </p:cNvPicPr>
          <p:nvPr/>
        </p:nvPicPr>
        <p:blipFill>
          <a:blip r:embed="rId5" cstate="print"/>
          <a:stretch>
            <a:fillRect/>
          </a:stretch>
        </p:blipFill>
        <p:spPr>
          <a:xfrm>
            <a:off x="5004048" y="260648"/>
            <a:ext cx="3786281" cy="2520280"/>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wpid-dorisuy-poloski_i_2.jpg"/>
          <p:cNvPicPr>
            <a:picLocks noChangeAspect="1"/>
          </p:cNvPicPr>
          <p:nvPr/>
        </p:nvPicPr>
        <p:blipFill>
          <a:blip r:embed="rId6" cstate="print"/>
          <a:stretch>
            <a:fillRect/>
          </a:stretch>
        </p:blipFill>
        <p:spPr>
          <a:xfrm>
            <a:off x="2699792" y="548680"/>
            <a:ext cx="2929508" cy="2148306"/>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descr="wpid-dorisuy-poloski_i_7.jpg"/>
          <p:cNvPicPr>
            <a:picLocks noChangeAspect="1"/>
          </p:cNvPicPr>
          <p:nvPr/>
        </p:nvPicPr>
        <p:blipFill>
          <a:blip r:embed="rId7" cstate="print"/>
          <a:stretch>
            <a:fillRect/>
          </a:stretch>
        </p:blipFill>
        <p:spPr>
          <a:xfrm>
            <a:off x="3707904" y="2924944"/>
            <a:ext cx="2497460" cy="1726022"/>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218" name="Rectangle 2"/>
          <p:cNvSpPr>
            <a:spLocks noChangeArrowheads="1"/>
          </p:cNvSpPr>
          <p:nvPr/>
        </p:nvSpPr>
        <p:spPr bwMode="auto">
          <a:xfrm>
            <a:off x="971600" y="5517232"/>
            <a:ext cx="6916253" cy="92333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a:ln>
                  <a:noFill/>
                </a:ln>
                <a:solidFill>
                  <a:schemeClr val="tx1"/>
                </a:solidFill>
                <a:effectLst/>
                <a:latin typeface="Arial" pitchFamily="34" charset="0"/>
                <a:ea typeface="Times New Roman" pitchFamily="18" charset="0"/>
                <a:cs typeface="Arial" pitchFamily="34" charset="0"/>
              </a:rPr>
              <a:t> В рисовании </a:t>
            </a:r>
            <a:r>
              <a:rPr lang="ru-RU" b="1" dirty="0">
                <a:solidFill>
                  <a:schemeClr val="tx1"/>
                </a:solidFill>
                <a:latin typeface="Arial" pitchFamily="34" charset="0"/>
                <a:ea typeface="Times New Roman" pitchFamily="18" charset="0"/>
                <a:cs typeface="Arial" pitchFamily="34" charset="0"/>
              </a:rPr>
              <a:t>с</a:t>
            </a:r>
            <a:r>
              <a:rPr kumimoji="0" lang="ru-RU" b="1" i="0" u="none" strike="noStrike" cap="none" normalizeH="0" baseline="0" dirty="0">
                <a:ln>
                  <a:noFill/>
                </a:ln>
                <a:solidFill>
                  <a:schemeClr val="tx1"/>
                </a:solidFill>
                <a:effectLst/>
                <a:latin typeface="Arial" pitchFamily="34" charset="0"/>
                <a:ea typeface="Times New Roman" pitchFamily="18" charset="0"/>
                <a:cs typeface="Arial" pitchFamily="34" charset="0"/>
              </a:rPr>
              <a:t> малышами очень </a:t>
            </a:r>
          </a:p>
          <a:p>
            <a:pPr marL="0" marR="0" lvl="0" indent="0" algn="ctr" defTabSz="914400" rtl="0" eaLnBrk="1" fontAlgn="base" latinLnBrk="0" hangingPunct="1">
              <a:lnSpc>
                <a:spcPct val="100000"/>
              </a:lnSpc>
              <a:spcBef>
                <a:spcPct val="0"/>
              </a:spcBef>
              <a:spcAft>
                <a:spcPct val="0"/>
              </a:spcAft>
              <a:buClrTx/>
              <a:buSzTx/>
              <a:buFontTx/>
              <a:buNone/>
              <a:tabLst/>
            </a:pPr>
            <a:r>
              <a:rPr lang="ru-RU" b="1" dirty="0">
                <a:solidFill>
                  <a:schemeClr val="tx1"/>
                </a:solidFill>
                <a:latin typeface="Arial" pitchFamily="34" charset="0"/>
                <a:ea typeface="Times New Roman" pitchFamily="18" charset="0"/>
                <a:cs typeface="Arial" pitchFamily="34" charset="0"/>
              </a:rPr>
              <a:t>т</a:t>
            </a:r>
            <a:r>
              <a:rPr kumimoji="0" lang="ru-RU" b="1" i="0" u="none" strike="noStrike" cap="none" normalizeH="0" baseline="0" dirty="0">
                <a:ln>
                  <a:noFill/>
                </a:ln>
                <a:solidFill>
                  <a:schemeClr val="tx1"/>
                </a:solidFill>
                <a:effectLst/>
                <a:latin typeface="Arial" pitchFamily="34" charset="0"/>
                <a:ea typeface="Times New Roman" pitchFamily="18" charset="0"/>
                <a:cs typeface="Arial" pitchFamily="34" charset="0"/>
              </a:rPr>
              <a:t>акой эффективный прием  как  «дорисуй»</a:t>
            </a:r>
            <a:r>
              <a:rPr kumimoji="0" lang="ru-RU" b="1" i="0" u="none" strike="noStrike" cap="none" normalizeH="0" dirty="0">
                <a:ln>
                  <a:noFill/>
                </a:ln>
                <a:solidFill>
                  <a:schemeClr val="tx1"/>
                </a:solidFill>
                <a:effectLst/>
                <a:latin typeface="Arial"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ru-RU" b="1" dirty="0">
                <a:solidFill>
                  <a:schemeClr val="tx1"/>
                </a:solidFill>
                <a:latin typeface="Arial" pitchFamily="34" charset="0"/>
                <a:ea typeface="Times New Roman" pitchFamily="18" charset="0"/>
                <a:cs typeface="Arial" pitchFamily="34" charset="0"/>
              </a:rPr>
              <a:t>( к</a:t>
            </a:r>
            <a:r>
              <a:rPr kumimoji="0" lang="ru-RU" b="1" i="0" u="none" strike="noStrike" cap="none" normalizeH="0" dirty="0">
                <a:ln>
                  <a:noFill/>
                </a:ln>
                <a:solidFill>
                  <a:schemeClr val="tx1"/>
                </a:solidFill>
                <a:effectLst/>
                <a:latin typeface="Arial" pitchFamily="34" charset="0"/>
                <a:ea typeface="Times New Roman" pitchFamily="18" charset="0"/>
                <a:cs typeface="Arial" pitchFamily="34" charset="0"/>
              </a:rPr>
              <a:t>апельки у тучки, полоски зебре, пятнышки жирафу и р.)</a:t>
            </a:r>
            <a:endParaRPr kumimoji="0" lang="ru-RU" b="1"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6625" name="Picture 1" descr="C:\Users\Андрей Елфимов\Downloads\идеи\рисуем\загруженное (1).jpg"/>
          <p:cNvPicPr>
            <a:picLocks noChangeAspect="1" noChangeArrowheads="1"/>
          </p:cNvPicPr>
          <p:nvPr/>
        </p:nvPicPr>
        <p:blipFill>
          <a:blip r:embed="rId2" cstate="print"/>
          <a:srcRect/>
          <a:stretch>
            <a:fillRect/>
          </a:stretch>
        </p:blipFill>
        <p:spPr bwMode="auto">
          <a:xfrm>
            <a:off x="467544" y="1988840"/>
            <a:ext cx="5866222" cy="4050887"/>
          </a:xfrm>
          <a:prstGeom prst="rect">
            <a:avLst/>
          </a:prstGeom>
          <a:noFill/>
        </p:spPr>
      </p:pic>
      <p:sp>
        <p:nvSpPr>
          <p:cNvPr id="8193" name="Rectangle 1"/>
          <p:cNvSpPr>
            <a:spLocks noChangeArrowheads="1"/>
          </p:cNvSpPr>
          <p:nvPr/>
        </p:nvSpPr>
        <p:spPr bwMode="auto">
          <a:xfrm>
            <a:off x="395536" y="5445224"/>
            <a:ext cx="8249566" cy="92333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В рисовании с малышами можно использовать ватные палочки, ватные диски.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Можно самостоятельно сделать </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поролоновые тычки – просто возьмите кусочек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обычной губки и скрепить ее с одной стороны при помощи прищепки или скотча.</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4" name="Содержимое 3" descr="загруженное.jpg"/>
          <p:cNvPicPr>
            <a:picLocks noGrp="1" noChangeAspect="1"/>
          </p:cNvPicPr>
          <p:nvPr>
            <p:ph idx="1"/>
          </p:nvPr>
        </p:nvPicPr>
        <p:blipFill>
          <a:blip r:embed="rId3" cstate="print"/>
          <a:stretch>
            <a:fillRect/>
          </a:stretch>
        </p:blipFill>
        <p:spPr>
          <a:xfrm>
            <a:off x="3851920" y="188640"/>
            <a:ext cx="4776242" cy="318872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01labdbfo1237552207.jpg"/>
          <p:cNvPicPr>
            <a:picLocks noGrp="1" noChangeAspect="1"/>
          </p:cNvPicPr>
          <p:nvPr>
            <p:ph idx="1"/>
          </p:nvPr>
        </p:nvPicPr>
        <p:blipFill>
          <a:blip r:embed="rId2" cstate="print"/>
          <a:stretch>
            <a:fillRect/>
          </a:stretch>
        </p:blipFill>
        <p:spPr>
          <a:xfrm>
            <a:off x="323528" y="1052736"/>
            <a:ext cx="4680520" cy="3270513"/>
          </a:xfrm>
          <a:prstGeom prst="rect">
            <a:avLst/>
          </a:prstGeom>
        </p:spPr>
      </p:pic>
      <p:sp>
        <p:nvSpPr>
          <p:cNvPr id="5" name="TextBox 4"/>
          <p:cNvSpPr txBox="1"/>
          <p:nvPr/>
        </p:nvSpPr>
        <p:spPr>
          <a:xfrm>
            <a:off x="1187624" y="332656"/>
            <a:ext cx="7262053" cy="1015663"/>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ru-RU" sz="6000" b="1" dirty="0"/>
              <a:t>Рисуем пластилином</a:t>
            </a:r>
          </a:p>
        </p:txBody>
      </p:sp>
      <p:pic>
        <p:nvPicPr>
          <p:cNvPr id="27649" name="Picture 1" descr="C:\Users\Андрей Елфимов\Downloads\идеи\пластилин\f3d02832e3a9740a4dd065270134bea7.jpeg"/>
          <p:cNvPicPr>
            <a:picLocks noChangeAspect="1" noChangeArrowheads="1"/>
          </p:cNvPicPr>
          <p:nvPr/>
        </p:nvPicPr>
        <p:blipFill>
          <a:blip r:embed="rId3" cstate="print"/>
          <a:srcRect/>
          <a:stretch>
            <a:fillRect/>
          </a:stretch>
        </p:blipFill>
        <p:spPr bwMode="auto">
          <a:xfrm>
            <a:off x="5004048" y="1484784"/>
            <a:ext cx="3810000" cy="3168352"/>
          </a:xfrm>
          <a:prstGeom prst="rect">
            <a:avLst/>
          </a:prstGeom>
          <a:noFill/>
        </p:spPr>
      </p:pic>
      <p:pic>
        <p:nvPicPr>
          <p:cNvPr id="27651" name="Picture 3" descr="http://xn----7sbb3aaldicno5bm3eh.xn--p1ai/98/130.jpg"/>
          <p:cNvPicPr>
            <a:picLocks noChangeAspect="1" noChangeArrowheads="1"/>
          </p:cNvPicPr>
          <p:nvPr/>
        </p:nvPicPr>
        <p:blipFill>
          <a:blip r:embed="rId4" cstate="print"/>
          <a:srcRect/>
          <a:stretch>
            <a:fillRect/>
          </a:stretch>
        </p:blipFill>
        <p:spPr bwMode="auto">
          <a:xfrm>
            <a:off x="5436096" y="3861048"/>
            <a:ext cx="3488904" cy="2558757"/>
          </a:xfrm>
          <a:prstGeom prst="rect">
            <a:avLst/>
          </a:prstGeom>
          <a:noFill/>
        </p:spPr>
      </p:pic>
      <p:sp>
        <p:nvSpPr>
          <p:cNvPr id="7" name="Прямоугольник 6"/>
          <p:cNvSpPr/>
          <p:nvPr/>
        </p:nvSpPr>
        <p:spPr>
          <a:xfrm>
            <a:off x="395536" y="4509120"/>
            <a:ext cx="4572000" cy="203132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just"/>
            <a:r>
              <a:rPr lang="ru-RU" dirty="0"/>
              <a:t>С  малышами очень хорошо использовать пластилиновое рисование. Можно  растирать кусочек мягкого пластилина  по картону, отщипывать кусочки, придавливать, размазывать их по листу. Так можно изобразить снежок, дождик, игрушки на елочку и т.д.</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TextBox 4"/>
          <p:cNvSpPr txBox="1"/>
          <p:nvPr/>
        </p:nvSpPr>
        <p:spPr>
          <a:xfrm>
            <a:off x="1763688" y="332656"/>
            <a:ext cx="5205528" cy="1015663"/>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ru-RU" sz="6000" b="1" dirty="0"/>
              <a:t>Рисуем крупой</a:t>
            </a:r>
          </a:p>
        </p:txBody>
      </p:sp>
      <p:pic>
        <p:nvPicPr>
          <p:cNvPr id="6" name="Рисунок 5" descr="3tpuvyu9awa.jpg"/>
          <p:cNvPicPr>
            <a:picLocks noChangeAspect="1"/>
          </p:cNvPicPr>
          <p:nvPr/>
        </p:nvPicPr>
        <p:blipFill>
          <a:blip r:embed="rId2" cstate="print"/>
          <a:srcRect l="14713" t="3790" r="15782" b="3790"/>
          <a:stretch>
            <a:fillRect/>
          </a:stretch>
        </p:blipFill>
        <p:spPr>
          <a:xfrm>
            <a:off x="323528" y="1268760"/>
            <a:ext cx="4212468" cy="3240360"/>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ris.jpg"/>
          <p:cNvPicPr>
            <a:picLocks noChangeAspect="1"/>
          </p:cNvPicPr>
          <p:nvPr/>
        </p:nvPicPr>
        <p:blipFill>
          <a:blip r:embed="rId3" cstate="print"/>
          <a:stretch>
            <a:fillRect/>
          </a:stretch>
        </p:blipFill>
        <p:spPr>
          <a:xfrm>
            <a:off x="5364088" y="1268760"/>
            <a:ext cx="3259095" cy="2586583"/>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descr="1310968419_razvitiya-motoriki-u-detey.png"/>
          <p:cNvPicPr>
            <a:picLocks noChangeAspect="1"/>
          </p:cNvPicPr>
          <p:nvPr/>
        </p:nvPicPr>
        <p:blipFill>
          <a:blip r:embed="rId4" cstate="print"/>
          <a:stretch>
            <a:fillRect/>
          </a:stretch>
        </p:blipFill>
        <p:spPr>
          <a:xfrm>
            <a:off x="5364088" y="4149080"/>
            <a:ext cx="3096344" cy="2378556"/>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Прямоугольник 8"/>
          <p:cNvSpPr/>
          <p:nvPr/>
        </p:nvSpPr>
        <p:spPr>
          <a:xfrm>
            <a:off x="611560" y="5085184"/>
            <a:ext cx="4572000" cy="147732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just"/>
            <a:r>
              <a:rPr lang="ru-RU" dirty="0"/>
              <a:t>В рисовании с малышами можно использовать и такие нестандартные материалы как крупа, манка, соль. Распределите их на подносе – и материал для творчества готов .</a:t>
            </a:r>
          </a:p>
        </p:txBody>
      </p:sp>
      <p:sp>
        <p:nvSpPr>
          <p:cNvPr id="12" name="Содержимое 11"/>
          <p:cNvSpPr>
            <a:spLocks noGrp="1"/>
          </p:cNvSpPr>
          <p:nvPr>
            <p:ph idx="1"/>
          </p:nvPr>
        </p:nvSpPr>
        <p:spPr/>
        <p:txBody>
          <a:bodyPr/>
          <a:lstStyle/>
          <a:p>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Андрей Елфимов\Downloads\идеи\рисуем\5522589792_422eda26c0_z.jpg"/>
          <p:cNvPicPr>
            <a:picLocks noGrp="1" noChangeAspect="1" noChangeArrowheads="1"/>
          </p:cNvPicPr>
          <p:nvPr>
            <p:ph idx="1"/>
          </p:nvPr>
        </p:nvPicPr>
        <p:blipFill>
          <a:blip r:embed="rId2" cstate="print"/>
          <a:srcRect/>
          <a:stretch>
            <a:fillRect/>
          </a:stretch>
        </p:blipFill>
        <p:spPr bwMode="auto">
          <a:xfrm>
            <a:off x="0" y="1124744"/>
            <a:ext cx="4624033" cy="3407812"/>
          </a:xfrm>
          <a:prstGeom prst="rect">
            <a:avLst/>
          </a:prstGeom>
          <a:noFill/>
        </p:spPr>
      </p:pic>
      <p:pic>
        <p:nvPicPr>
          <p:cNvPr id="1027" name="Picture 3" descr="C:\Users\Андрей Елфимов\Downloads\идеи\рисуем\25010148.121494367.jpeg"/>
          <p:cNvPicPr>
            <a:picLocks noChangeAspect="1" noChangeArrowheads="1"/>
          </p:cNvPicPr>
          <p:nvPr/>
        </p:nvPicPr>
        <p:blipFill>
          <a:blip r:embed="rId3" cstate="print"/>
          <a:srcRect/>
          <a:stretch>
            <a:fillRect/>
          </a:stretch>
        </p:blipFill>
        <p:spPr bwMode="auto">
          <a:xfrm>
            <a:off x="3707904" y="2204864"/>
            <a:ext cx="5046982" cy="3359398"/>
          </a:xfrm>
          <a:prstGeom prst="rect">
            <a:avLst/>
          </a:prstGeom>
          <a:noFill/>
        </p:spPr>
      </p:pic>
      <p:sp>
        <p:nvSpPr>
          <p:cNvPr id="5" name="TextBox 4"/>
          <p:cNvSpPr txBox="1"/>
          <p:nvPr/>
        </p:nvSpPr>
        <p:spPr>
          <a:xfrm>
            <a:off x="2123728" y="332656"/>
            <a:ext cx="5351273" cy="1015663"/>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ru-RU" sz="6000" b="1" dirty="0"/>
              <a:t>рисуем в ванне</a:t>
            </a:r>
          </a:p>
        </p:txBody>
      </p:sp>
      <p:sp>
        <p:nvSpPr>
          <p:cNvPr id="5122" name="Rectangle 2"/>
          <p:cNvSpPr>
            <a:spLocks noChangeArrowheads="1"/>
          </p:cNvSpPr>
          <p:nvPr/>
        </p:nvSpPr>
        <p:spPr bwMode="auto">
          <a:xfrm>
            <a:off x="899592" y="5013176"/>
            <a:ext cx="5745612" cy="138499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Ваши занятия рисованием можно проводить не только за столом.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Одним из самых удобных мест является ванная комната.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Предоставьте юному художнику кафельную стену.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На кафеле можно рисовать зубной пастой или пеной для бритья.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кие гигиенические краски легко смываются, специально оттирать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ничего не потребуется, достаточно просто смыть рисунки водой.</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ф/</a:t>
            </a:r>
          </a:p>
        </p:txBody>
      </p:sp>
      <p:sp>
        <p:nvSpPr>
          <p:cNvPr id="3" name="Объект 2"/>
          <p:cNvSpPr>
            <a:spLocks noGrp="1"/>
          </p:cNvSpPr>
          <p:nvPr>
            <p:ph idx="1"/>
          </p:nvPr>
        </p:nvSpPr>
        <p:spPr/>
        <p:txBody>
          <a:bodyPr/>
          <a:lstStyle/>
          <a:p>
            <a:pPr>
              <a:buNone/>
            </a:pPr>
            <a:endParaRPr lang="ru-RU" dirty="0"/>
          </a:p>
          <a:p>
            <a:pPr>
              <a:buBlip>
                <a:blip r:embed="rId2"/>
              </a:buBlip>
            </a:pPr>
            <a:endParaRPr lang="ru-RU" dirty="0"/>
          </a:p>
          <a:p>
            <a:pPr>
              <a:buBlip>
                <a:blip r:embed="rId2"/>
              </a:buBlip>
            </a:pPr>
            <a:endParaRPr lang="ru-RU" dirty="0"/>
          </a:p>
          <a:p>
            <a:pPr>
              <a:buBlip>
                <a:blip r:embed="rId2"/>
              </a:buBlip>
            </a:pPr>
            <a:endParaRPr lang="ru-RU" dirty="0"/>
          </a:p>
        </p:txBody>
      </p:sp>
      <p:pic>
        <p:nvPicPr>
          <p:cNvPr id="4" name="Рисунок 3" descr="messy-baby-crop.jpg"/>
          <p:cNvPicPr>
            <a:picLocks noChangeAspect="1"/>
          </p:cNvPicPr>
          <p:nvPr/>
        </p:nvPicPr>
        <p:blipFill>
          <a:blip r:embed="rId3" cstate="print"/>
          <a:stretch>
            <a:fillRect/>
          </a:stretch>
        </p:blipFill>
        <p:spPr>
          <a:xfrm>
            <a:off x="1763688" y="188640"/>
            <a:ext cx="4256868" cy="4307925"/>
          </a:xfrm>
          <a:prstGeom prst="rect">
            <a:avLst/>
          </a:prstGeom>
        </p:spPr>
      </p:pic>
      <p:pic>
        <p:nvPicPr>
          <p:cNvPr id="5" name="Рисунок 4" descr="365304957.jpg"/>
          <p:cNvPicPr>
            <a:picLocks noChangeAspect="1"/>
          </p:cNvPicPr>
          <p:nvPr/>
        </p:nvPicPr>
        <p:blipFill>
          <a:blip r:embed="rId4" cstate="print"/>
          <a:stretch>
            <a:fillRect/>
          </a:stretch>
        </p:blipFill>
        <p:spPr>
          <a:xfrm>
            <a:off x="4860032" y="2708920"/>
            <a:ext cx="3907802" cy="3776836"/>
          </a:xfrm>
          <a:prstGeom prst="rect">
            <a:avLst/>
          </a:prstGeom>
        </p:spPr>
      </p:pic>
    </p:spTree>
    <p:extLst>
      <p:ext uri="{BB962C8B-B14F-4D97-AF65-F5344CB8AC3E}">
        <p14:creationId xmlns:p14="http://schemas.microsoft.com/office/powerpoint/2010/main" val="664533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8229600" cy="1143000"/>
          </a:xfrm>
        </p:spPr>
        <p:txBody>
          <a:bodyPr/>
          <a:lstStyle/>
          <a:p>
            <a:endParaRPr lang="ru-RU"/>
          </a:p>
        </p:txBody>
      </p:sp>
      <p:sp>
        <p:nvSpPr>
          <p:cNvPr id="13" name="Содержимое 12"/>
          <p:cNvSpPr>
            <a:spLocks noGrp="1"/>
          </p:cNvSpPr>
          <p:nvPr>
            <p:ph idx="1"/>
          </p:nvPr>
        </p:nvSpPr>
        <p:spPr>
          <a:xfrm>
            <a:off x="395536" y="1844824"/>
            <a:ext cx="8229600" cy="4525963"/>
          </a:xfrm>
        </p:spPr>
        <p:txBody>
          <a:bodyPr/>
          <a:lstStyle/>
          <a:p>
            <a:endParaRPr lang="ru-RU" b="1" dirty="0">
              <a:solidFill>
                <a:srgbClr val="FF0000"/>
              </a:solidFill>
            </a:endParaRPr>
          </a:p>
        </p:txBody>
      </p:sp>
      <p:pic>
        <p:nvPicPr>
          <p:cNvPr id="5" name="Рисунок 4" descr="00z4.jpg"/>
          <p:cNvPicPr>
            <a:picLocks noChangeAspect="1"/>
          </p:cNvPicPr>
          <p:nvPr/>
        </p:nvPicPr>
        <p:blipFill>
          <a:blip r:embed="rId2" cstate="print"/>
          <a:stretch>
            <a:fillRect/>
          </a:stretch>
        </p:blipFill>
        <p:spPr>
          <a:xfrm>
            <a:off x="395536" y="3645024"/>
            <a:ext cx="4271104" cy="2818927"/>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descr="b6c5256cd39e759391ffdd28203a48e8.jpg"/>
          <p:cNvPicPr>
            <a:picLocks noChangeAspect="1"/>
          </p:cNvPicPr>
          <p:nvPr/>
        </p:nvPicPr>
        <p:blipFill>
          <a:blip r:embed="rId3" cstate="print"/>
          <a:srcRect l="8421" t="11274" r="5901" b="9591"/>
          <a:stretch>
            <a:fillRect/>
          </a:stretch>
        </p:blipFill>
        <p:spPr>
          <a:xfrm>
            <a:off x="5004048" y="2276872"/>
            <a:ext cx="3735224" cy="288032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Рисунок 11" descr="mashiny_lebedi_0.jpg"/>
          <p:cNvPicPr>
            <a:picLocks noChangeAspect="1"/>
          </p:cNvPicPr>
          <p:nvPr/>
        </p:nvPicPr>
        <p:blipFill>
          <a:blip r:embed="rId4" cstate="print"/>
          <a:stretch>
            <a:fillRect/>
          </a:stretch>
        </p:blipFill>
        <p:spPr>
          <a:xfrm>
            <a:off x="1259632" y="332656"/>
            <a:ext cx="3960440" cy="2970330"/>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404664"/>
            <a:ext cx="8424936" cy="3312367"/>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algn="ctr">
              <a:buNone/>
            </a:pPr>
            <a:r>
              <a:rPr lang="ru-RU" sz="2800" dirty="0"/>
              <a:t>    </a:t>
            </a:r>
            <a:r>
              <a:rPr lang="ru-RU" sz="2800" b="1" dirty="0"/>
              <a:t>Детский рисунок это игра, которая должна приносить малышу счастье и заряжать позитивом! При помощи живописи малыш развивается и познаёт себя! Так пусть это познание будет в радость не только крохе, но и вам, родителям!</a:t>
            </a:r>
          </a:p>
          <a:p>
            <a:pPr algn="ctr">
              <a:buNone/>
            </a:pPr>
            <a:r>
              <a:rPr lang="ru-RU" sz="2800" b="1" dirty="0"/>
              <a:t>    Подарите себе и ребенку радость от совместного творчества!</a:t>
            </a:r>
          </a:p>
          <a:p>
            <a:endParaRPr lang="ru-RU" dirty="0"/>
          </a:p>
        </p:txBody>
      </p:sp>
      <p:sp>
        <p:nvSpPr>
          <p:cNvPr id="4" name="Прямоугольник 3"/>
          <p:cNvSpPr/>
          <p:nvPr/>
        </p:nvSpPr>
        <p:spPr>
          <a:xfrm>
            <a:off x="611560" y="5301208"/>
            <a:ext cx="7920880" cy="830997"/>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4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Желаем успеха!</a:t>
            </a:r>
          </a:p>
        </p:txBody>
      </p:sp>
      <p:sp>
        <p:nvSpPr>
          <p:cNvPr id="5" name="Заголовок 4"/>
          <p:cNvSpPr>
            <a:spLocks noGrp="1"/>
          </p:cNvSpPr>
          <p:nvPr>
            <p:ph type="title"/>
          </p:nvPr>
        </p:nvSpPr>
        <p:spPr/>
        <p:txBody>
          <a:bodyPr/>
          <a:lstStyle/>
          <a:p>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043608" y="1052736"/>
            <a:ext cx="7416824" cy="4525963"/>
          </a:xfrm>
        </p:spPr>
        <p:style>
          <a:lnRef idx="2">
            <a:schemeClr val="accent3">
              <a:shade val="50000"/>
            </a:schemeClr>
          </a:lnRef>
          <a:fillRef idx="1">
            <a:schemeClr val="accent3"/>
          </a:fillRef>
          <a:effectRef idx="0">
            <a:schemeClr val="accent3"/>
          </a:effectRef>
          <a:fontRef idx="minor">
            <a:schemeClr val="lt1"/>
          </a:fontRef>
        </p:style>
        <p:txBody>
          <a:bodyPr>
            <a:normAutofit fontScale="85000" lnSpcReduction="20000"/>
          </a:bodyPr>
          <a:lstStyle/>
          <a:p>
            <a:pPr>
              <a:buNone/>
            </a:pPr>
            <a:endParaRPr lang="ru-RU" dirty="0"/>
          </a:p>
          <a:p>
            <a:pPr algn="ctr">
              <a:buNone/>
            </a:pPr>
            <a:r>
              <a:rPr lang="ru-RU" b="1" dirty="0"/>
              <a:t>Значение  рисования для развития ребенка переоценить невозможно:</a:t>
            </a:r>
          </a:p>
          <a:p>
            <a:pPr lvl="0"/>
            <a:r>
              <a:rPr lang="ru-RU" dirty="0"/>
              <a:t>У малыша расширяется  представление об окружающем мире.</a:t>
            </a:r>
          </a:p>
          <a:p>
            <a:pPr lvl="0"/>
            <a:r>
              <a:rPr lang="ru-RU" dirty="0"/>
              <a:t>Развивается  воображение, память,  внимание, усидчивость ребенка.</a:t>
            </a:r>
          </a:p>
          <a:p>
            <a:pPr lvl="0"/>
            <a:r>
              <a:rPr lang="ru-RU" dirty="0"/>
              <a:t>Обогащается сенсорный опыт детей, развивается тактильная чувствительность.</a:t>
            </a:r>
          </a:p>
          <a:p>
            <a:pPr lvl="0"/>
            <a:r>
              <a:rPr lang="ru-RU" dirty="0"/>
              <a:t>Развивается  мелкая  моторика рук, что в свою очередь способствует развитию речи.</a:t>
            </a:r>
          </a:p>
          <a:p>
            <a:pPr>
              <a:buNone/>
            </a:pPr>
            <a:endParaRPr lang="ru-RU" dirty="0"/>
          </a:p>
          <a:p>
            <a:pPr>
              <a:buBlip>
                <a:blip r:embed="rId2"/>
              </a:buBlip>
            </a:pPr>
            <a:endParaRPr lang="ru-RU" dirty="0"/>
          </a:p>
          <a:p>
            <a:pPr marL="0" indent="0">
              <a:buNone/>
            </a:pPr>
            <a:endParaRPr lang="ru-RU" dirty="0"/>
          </a:p>
          <a:p>
            <a:pPr>
              <a:buBlip>
                <a:blip r:embed="rId2"/>
              </a:buBlip>
            </a:pPr>
            <a:endParaRPr lang="ru-RU" dirty="0"/>
          </a:p>
        </p:txBody>
      </p:sp>
    </p:spTree>
    <p:extLst>
      <p:ext uri="{BB962C8B-B14F-4D97-AF65-F5344CB8AC3E}">
        <p14:creationId xmlns:p14="http://schemas.microsoft.com/office/powerpoint/2010/main" val="664533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a:buNone/>
            </a:pPr>
            <a:endParaRPr lang="ru-RU" dirty="0"/>
          </a:p>
          <a:p>
            <a:pPr>
              <a:buBlip>
                <a:blip r:embed="rId2"/>
              </a:buBlip>
            </a:pPr>
            <a:endParaRPr lang="ru-RU" dirty="0"/>
          </a:p>
          <a:p>
            <a:pPr>
              <a:buBlip>
                <a:blip r:embed="rId2"/>
              </a:buBlip>
            </a:pPr>
            <a:endParaRPr lang="ru-RU" dirty="0"/>
          </a:p>
          <a:p>
            <a:pPr>
              <a:buBlip>
                <a:blip r:embed="rId2"/>
              </a:buBlip>
            </a:pPr>
            <a:endParaRPr lang="ru-RU" dirty="0"/>
          </a:p>
        </p:txBody>
      </p:sp>
      <p:pic>
        <p:nvPicPr>
          <p:cNvPr id="6146" name="Picture 2" descr="http://965a34aa0cc3f3a0ac40-abe008cdae963a08c834e5dc40060380.r20.cf2.rackcdn.com/wp-content/uploads/2013/01/craft-supplies.jpg"/>
          <p:cNvPicPr>
            <a:picLocks noChangeAspect="1" noChangeArrowheads="1"/>
          </p:cNvPicPr>
          <p:nvPr/>
        </p:nvPicPr>
        <p:blipFill>
          <a:blip r:embed="rId3" cstate="print"/>
          <a:srcRect/>
          <a:stretch>
            <a:fillRect/>
          </a:stretch>
        </p:blipFill>
        <p:spPr bwMode="auto">
          <a:xfrm>
            <a:off x="971600" y="620688"/>
            <a:ext cx="7347696" cy="5616624"/>
          </a:xfrm>
          <a:prstGeom prst="rect">
            <a:avLst/>
          </a:prstGeom>
          <a:noFill/>
        </p:spPr>
      </p:pic>
    </p:spTree>
    <p:extLst>
      <p:ext uri="{BB962C8B-B14F-4D97-AF65-F5344CB8AC3E}">
        <p14:creationId xmlns:p14="http://schemas.microsoft.com/office/powerpoint/2010/main" val="664533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a:buNone/>
            </a:pPr>
            <a:endParaRPr lang="ru-RU" dirty="0"/>
          </a:p>
          <a:p>
            <a:pPr>
              <a:buBlip>
                <a:blip r:embed="rId2"/>
              </a:buBlip>
            </a:pPr>
            <a:endParaRPr lang="ru-RU" dirty="0"/>
          </a:p>
          <a:p>
            <a:pPr>
              <a:buBlip>
                <a:blip r:embed="rId2"/>
              </a:buBlip>
            </a:pPr>
            <a:endParaRPr lang="ru-RU" dirty="0"/>
          </a:p>
          <a:p>
            <a:pPr>
              <a:buBlip>
                <a:blip r:embed="rId2"/>
              </a:buBlip>
            </a:pPr>
            <a:endParaRPr lang="ru-RU" dirty="0"/>
          </a:p>
        </p:txBody>
      </p:sp>
      <p:pic>
        <p:nvPicPr>
          <p:cNvPr id="5122" name="Picture 2" descr="http://img.taopic.com/uploads/allimg/131024/234666-1310240A92369.jpg"/>
          <p:cNvPicPr>
            <a:picLocks noChangeAspect="1" noChangeArrowheads="1"/>
          </p:cNvPicPr>
          <p:nvPr/>
        </p:nvPicPr>
        <p:blipFill>
          <a:blip r:embed="rId3" cstate="print"/>
          <a:srcRect/>
          <a:stretch>
            <a:fillRect/>
          </a:stretch>
        </p:blipFill>
        <p:spPr bwMode="auto">
          <a:xfrm>
            <a:off x="1835696" y="260648"/>
            <a:ext cx="5400600" cy="5542392"/>
          </a:xfrm>
          <a:prstGeom prst="rect">
            <a:avLst/>
          </a:prstGeom>
          <a:noFill/>
        </p:spPr>
      </p:pic>
      <p:sp>
        <p:nvSpPr>
          <p:cNvPr id="5" name="TextBox 4"/>
          <p:cNvSpPr txBox="1"/>
          <p:nvPr/>
        </p:nvSpPr>
        <p:spPr>
          <a:xfrm>
            <a:off x="395536" y="260648"/>
            <a:ext cx="8280920" cy="101566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ru-RU" sz="6000" b="1" dirty="0"/>
              <a:t>Рисование ладошками</a:t>
            </a:r>
          </a:p>
        </p:txBody>
      </p:sp>
      <p:sp>
        <p:nvSpPr>
          <p:cNvPr id="6" name="Прямоугольник 5"/>
          <p:cNvSpPr/>
          <p:nvPr/>
        </p:nvSpPr>
        <p:spPr>
          <a:xfrm>
            <a:off x="755576" y="5445224"/>
            <a:ext cx="7776864"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ru-RU" dirty="0"/>
              <a:t> В силу своего небольшого возраста ребёнку ещё трудно справиться карандашом или фломастером. Поэтому самым удобным инструментом для рисования для самых маленьких деток сначала будет его ладошка .</a:t>
            </a:r>
          </a:p>
        </p:txBody>
      </p:sp>
    </p:spTree>
    <p:extLst>
      <p:ext uri="{BB962C8B-B14F-4D97-AF65-F5344CB8AC3E}">
        <p14:creationId xmlns:p14="http://schemas.microsoft.com/office/powerpoint/2010/main" val="66453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23528" y="260648"/>
            <a:ext cx="8229600" cy="6408712"/>
          </a:xfrm>
        </p:spPr>
        <p:style>
          <a:lnRef idx="1">
            <a:schemeClr val="accent3"/>
          </a:lnRef>
          <a:fillRef idx="2">
            <a:schemeClr val="accent3"/>
          </a:fillRef>
          <a:effectRef idx="1">
            <a:schemeClr val="accent3"/>
          </a:effectRef>
          <a:fontRef idx="minor">
            <a:schemeClr val="dk1"/>
          </a:fontRef>
        </p:style>
        <p:txBody>
          <a:bodyPr>
            <a:noAutofit/>
          </a:bodyPr>
          <a:lstStyle/>
          <a:p>
            <a:pPr>
              <a:buNone/>
            </a:pPr>
            <a:r>
              <a:rPr lang="ru-RU" sz="1600" dirty="0"/>
              <a:t>         Для печатания руками краску гуашь нужно развести до консистенции жидкой сметаны и налить тонким слоем на плоскую тарелку. Чтоб краска лучше смывалась можно добавить в неё моющее средство. </a:t>
            </a:r>
          </a:p>
          <a:p>
            <a:pPr algn="ctr">
              <a:buNone/>
            </a:pPr>
            <a:r>
              <a:rPr lang="ru-RU" sz="1600" b="1" dirty="0"/>
              <a:t>А еще можно самим приготовить краску.</a:t>
            </a:r>
            <a:endParaRPr lang="ru-RU" sz="1600" dirty="0"/>
          </a:p>
          <a:p>
            <a:r>
              <a:rPr lang="ru-RU" sz="1600" b="1" dirty="0"/>
              <a:t>Рецепт пальчиковых красок №1. </a:t>
            </a:r>
            <a:r>
              <a:rPr lang="ru-RU" sz="1600" dirty="0"/>
              <a:t>0.5 кг муки, 5 ст.ложек соли, 2 ст. ложки растительного масла, добавить воды — до консистенции густой сметаны.</a:t>
            </a:r>
            <a:br>
              <a:rPr lang="ru-RU" sz="1600" dirty="0"/>
            </a:br>
            <a:r>
              <a:rPr lang="ru-RU" sz="1600" dirty="0"/>
              <a:t>Все это перемешиваем миксером, затем полученную массу разливаем в отдельные баночки, добавляем пищевой краситель (свекольный или морковный сок, как вариант – пасхальные наборы), перемешиваем до однородной массы.</a:t>
            </a:r>
          </a:p>
          <a:p>
            <a:pPr>
              <a:buNone/>
            </a:pPr>
            <a:r>
              <a:rPr lang="ru-RU" sz="1600" dirty="0"/>
              <a:t> </a:t>
            </a:r>
          </a:p>
          <a:p>
            <a:r>
              <a:rPr lang="ru-RU" sz="1600" b="1" dirty="0"/>
              <a:t>Рецепт пальчиковых красок №2.</a:t>
            </a:r>
            <a:r>
              <a:rPr lang="ru-RU" sz="1600" dirty="0"/>
              <a:t> В мисочке смешать 1/3 чашки крахмала и 2 ложки сахара. Добавить 2 стакана холодной воды и поставить на маленький огонь. Варить 5 минут постоянно помешивая, пока смесь не станет полупрозрачной геле подобной массой. Когда эта масса остынет, в нее добавить 1/4 кружки жидкого средства для мытья посуды (это сделает краски легко смываемыми с одежды и других поверхностей.) Затем массу следует разделить на несколько порций и в каждую порцию добавить либо пищевую краску, либо нетоксичную гуашь.</a:t>
            </a:r>
          </a:p>
          <a:p>
            <a:pPr>
              <a:buNone/>
            </a:pPr>
            <a:r>
              <a:rPr lang="ru-RU" sz="1600" dirty="0"/>
              <a:t> </a:t>
            </a:r>
          </a:p>
          <a:p>
            <a:r>
              <a:rPr lang="ru-RU" sz="1600" b="1" dirty="0"/>
              <a:t>Рецепт пальчиковых красок №3.</a:t>
            </a:r>
            <a:r>
              <a:rPr lang="ru-RU" sz="1600" dirty="0"/>
              <a:t> Смешайте 1,5 стакана крахмала и 0,5 стакана холодной воды, до получения однородной массы. Добавьте туда литр кипятка, непрерывно помешивая до получения прозрачной массы. Продолжая помешивать всыпьте 0,5 стакана талька. Когда смесь остынет, добавьте 1,5 стакана пищевым красителем  и немного охладите.</a:t>
            </a:r>
          </a:p>
          <a:p>
            <a:endParaRPr lang="ru-RU"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a:buNone/>
            </a:pPr>
            <a:endParaRPr lang="ru-RU" dirty="0"/>
          </a:p>
          <a:p>
            <a:pPr>
              <a:buBlip>
                <a:blip r:embed="rId2"/>
              </a:buBlip>
            </a:pPr>
            <a:endParaRPr lang="ru-RU" dirty="0"/>
          </a:p>
          <a:p>
            <a:pPr>
              <a:buBlip>
                <a:blip r:embed="rId2"/>
              </a:buBlip>
            </a:pPr>
            <a:endParaRPr lang="ru-RU" dirty="0"/>
          </a:p>
          <a:p>
            <a:pPr>
              <a:buBlip>
                <a:blip r:embed="rId2"/>
              </a:buBlip>
            </a:pPr>
            <a:endParaRPr lang="ru-RU" dirty="0"/>
          </a:p>
        </p:txBody>
      </p:sp>
      <p:pic>
        <p:nvPicPr>
          <p:cNvPr id="4" name="Рисунок 3" descr="1df3ab0e7f4546e7269f0c3c15c4d849_50995.jpg"/>
          <p:cNvPicPr>
            <a:picLocks noChangeAspect="1"/>
          </p:cNvPicPr>
          <p:nvPr/>
        </p:nvPicPr>
        <p:blipFill>
          <a:blip r:embed="rId3" cstate="print"/>
          <a:stretch>
            <a:fillRect/>
          </a:stretch>
        </p:blipFill>
        <p:spPr>
          <a:xfrm>
            <a:off x="1403648" y="188640"/>
            <a:ext cx="6509198" cy="288032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000_011_0.jpg"/>
          <p:cNvPicPr>
            <a:picLocks noChangeAspect="1"/>
          </p:cNvPicPr>
          <p:nvPr/>
        </p:nvPicPr>
        <p:blipFill>
          <a:blip r:embed="rId4" cstate="print"/>
          <a:stretch>
            <a:fillRect/>
          </a:stretch>
        </p:blipFill>
        <p:spPr>
          <a:xfrm rot="20874482">
            <a:off x="738531" y="3168238"/>
            <a:ext cx="4016896" cy="3012672"/>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420_2_s.jpg"/>
          <p:cNvPicPr>
            <a:picLocks noChangeAspect="1"/>
          </p:cNvPicPr>
          <p:nvPr/>
        </p:nvPicPr>
        <p:blipFill>
          <a:blip r:embed="rId5" cstate="print"/>
          <a:stretch>
            <a:fillRect/>
          </a:stretch>
        </p:blipFill>
        <p:spPr>
          <a:xfrm rot="20294839">
            <a:off x="4809315" y="3293978"/>
            <a:ext cx="3688942" cy="2766706"/>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64533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400x0_1383553685403b7c2d.jpg"/>
          <p:cNvPicPr>
            <a:picLocks noGrp="1" noChangeAspect="1"/>
          </p:cNvPicPr>
          <p:nvPr>
            <p:ph idx="1"/>
          </p:nvPr>
        </p:nvPicPr>
        <p:blipFill>
          <a:blip r:embed="rId2" cstate="print"/>
          <a:stretch>
            <a:fillRect/>
          </a:stretch>
        </p:blipFill>
        <p:spPr>
          <a:xfrm>
            <a:off x="1475656" y="3645024"/>
            <a:ext cx="3888432" cy="3017912"/>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223601909.jpg"/>
          <p:cNvPicPr>
            <a:picLocks noChangeAspect="1"/>
          </p:cNvPicPr>
          <p:nvPr/>
        </p:nvPicPr>
        <p:blipFill>
          <a:blip r:embed="rId3" cstate="print"/>
          <a:srcRect l="13742" r="16021" b="1767"/>
          <a:stretch>
            <a:fillRect/>
          </a:stretch>
        </p:blipFill>
        <p:spPr>
          <a:xfrm rot="20923140">
            <a:off x="471497" y="480627"/>
            <a:ext cx="3312368" cy="3312368"/>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detsad-107451-1417292625.jpg"/>
          <p:cNvPicPr>
            <a:picLocks noChangeAspect="1"/>
          </p:cNvPicPr>
          <p:nvPr/>
        </p:nvPicPr>
        <p:blipFill>
          <a:blip r:embed="rId4" cstate="print"/>
          <a:stretch>
            <a:fillRect/>
          </a:stretch>
        </p:blipFill>
        <p:spPr>
          <a:xfrm>
            <a:off x="5796136" y="2924944"/>
            <a:ext cx="2637656" cy="3514912"/>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hand-and-footprint-progressive-baby-photo-and-craft-idea.jpg"/>
          <p:cNvPicPr>
            <a:picLocks noChangeAspect="1"/>
          </p:cNvPicPr>
          <p:nvPr/>
        </p:nvPicPr>
        <p:blipFill>
          <a:blip r:embed="rId5" cstate="print"/>
          <a:stretch>
            <a:fillRect/>
          </a:stretch>
        </p:blipFill>
        <p:spPr>
          <a:xfrm>
            <a:off x="4067944" y="332656"/>
            <a:ext cx="4392488" cy="2409825"/>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21712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A0v3W5TN0kc.jpg"/>
          <p:cNvPicPr>
            <a:picLocks noGrp="1" noChangeAspect="1"/>
          </p:cNvPicPr>
          <p:nvPr>
            <p:ph idx="1"/>
          </p:nvPr>
        </p:nvPicPr>
        <p:blipFill>
          <a:blip r:embed="rId2" cstate="print"/>
          <a:stretch>
            <a:fillRect/>
          </a:stretch>
        </p:blipFill>
        <p:spPr>
          <a:xfrm>
            <a:off x="611561" y="188640"/>
            <a:ext cx="4752528" cy="3259937"/>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Mão.jpg"/>
          <p:cNvPicPr>
            <a:picLocks noChangeAspect="1"/>
          </p:cNvPicPr>
          <p:nvPr/>
        </p:nvPicPr>
        <p:blipFill>
          <a:blip r:embed="rId3" cstate="print"/>
          <a:stretch>
            <a:fillRect/>
          </a:stretch>
        </p:blipFill>
        <p:spPr>
          <a:xfrm>
            <a:off x="5580112" y="404664"/>
            <a:ext cx="3096344" cy="4221935"/>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первый-снег.jpg"/>
          <p:cNvPicPr>
            <a:picLocks noChangeAspect="1"/>
          </p:cNvPicPr>
          <p:nvPr/>
        </p:nvPicPr>
        <p:blipFill>
          <a:blip r:embed="rId4" cstate="print"/>
          <a:stretch>
            <a:fillRect/>
          </a:stretch>
        </p:blipFill>
        <p:spPr>
          <a:xfrm>
            <a:off x="1619672" y="3789040"/>
            <a:ext cx="4320480" cy="2575628"/>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TotalTime>
  <Words>436</Words>
  <Application>Microsoft Office PowerPoint</Application>
  <PresentationFormat>Экран (4:3)</PresentationFormat>
  <Paragraphs>59</Paragraphs>
  <Slides>21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Arial</vt:lpstr>
      <vt:lpstr>Calibri</vt:lpstr>
      <vt:lpstr>Lucida Sans Unicode</vt:lpstr>
      <vt:lpstr>Romashulka</vt:lpstr>
      <vt:lpstr>Times New Roman</vt:lpstr>
      <vt:lpstr>Тема Office</vt:lpstr>
      <vt:lpstr> Рисуем  с малышами</vt:lpstr>
      <vt:lpstr>ф/</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рисуем пальчиком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Natasha</dc:creator>
  <cp:lastModifiedBy>lena221985@mail.ru</cp:lastModifiedBy>
  <cp:revision>31</cp:revision>
  <dcterms:created xsi:type="dcterms:W3CDTF">2015-02-12T11:22:36Z</dcterms:created>
  <dcterms:modified xsi:type="dcterms:W3CDTF">2023-04-03T07:22:33Z</dcterms:modified>
</cp:coreProperties>
</file>